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0-3.png>
</file>

<file path=ppt/media/image-11-1.png>
</file>

<file path=ppt/media/image-11-2.png>
</file>

<file path=ppt/media/image-11-3.png>
</file>

<file path=ppt/media/image-12-1.png>
</file>

<file path=ppt/media/image-12-2.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media/image-7-1.png>
</file>

<file path=ppt/media/image-7-2.png>
</file>

<file path=ppt/media/image-8-1.png>
</file>

<file path=ppt/media/image-8-2.png>
</file>

<file path=ppt/media/image-8-3.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5" Type="http://schemas.openxmlformats.org/officeDocument/2006/relationships/slideLayout" Target="../slideLayouts/slideLayout1.xml"/><Relationship Id="rId6"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4" Type="http://schemas.openxmlformats.org/officeDocument/2006/relationships/slideLayout" Target="../slideLayouts/slideLayout1.xml"/><Relationship Id="rId5"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9"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png"/><Relationship Id="rId7" Type="http://schemas.openxmlformats.org/officeDocument/2006/relationships/image" Target="../media/image-9-7.png"/><Relationship Id="rId8" Type="http://schemas.openxmlformats.org/officeDocument/2006/relationships/image" Target="../media/image-9-8.png"/><Relationship Id="rId10" Type="http://schemas.openxmlformats.org/officeDocument/2006/relationships/slideLayout" Target="../slideLayouts/slideLayout1.xml"/><Relationship Id="rId11"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29389" y="1055965"/>
            <a:ext cx="7485221" cy="3590925"/>
          </a:xfrm>
          <a:prstGeom prst="rect">
            <a:avLst/>
          </a:prstGeom>
          <a:noFill/>
          <a:ln/>
        </p:spPr>
        <p:txBody>
          <a:bodyPr wrap="square" rtlCol="0" anchor="t"/>
          <a:lstStyle/>
          <a:p>
            <a:pPr indent="0" marL="0">
              <a:lnSpc>
                <a:spcPts val="7069"/>
              </a:lnSpc>
              <a:buNone/>
            </a:pPr>
            <a:r>
              <a:rPr lang="en-US" sz="5655" dirty="0">
                <a:solidFill>
                  <a:srgbClr val="FFFFFF"/>
                </a:solidFill>
                <a:latin typeface="Unbounded" pitchFamily="34" charset="0"/>
                <a:ea typeface="Unbounded" pitchFamily="34" charset="-122"/>
                <a:cs typeface="Unbounded" pitchFamily="34" charset="-120"/>
              </a:rPr>
              <a:t>LifeSkill Luminate: An Interactive Learning Journey</a:t>
            </a:r>
            <a:endParaRPr lang="en-US" sz="5655" dirty="0"/>
          </a:p>
        </p:txBody>
      </p:sp>
      <p:sp>
        <p:nvSpPr>
          <p:cNvPr id="6" name="Text 2"/>
          <p:cNvSpPr/>
          <p:nvPr/>
        </p:nvSpPr>
        <p:spPr>
          <a:xfrm>
            <a:off x="829389" y="4978598"/>
            <a:ext cx="7485221" cy="1061561"/>
          </a:xfrm>
          <a:prstGeom prst="rect">
            <a:avLst/>
          </a:prstGeom>
          <a:noFill/>
          <a:ln/>
        </p:spPr>
        <p:txBody>
          <a:bodyPr wrap="square" rtlCol="0" anchor="t"/>
          <a:lstStyle/>
          <a:p>
            <a:pPr indent="0" marL="0">
              <a:lnSpc>
                <a:spcPts val="2786"/>
              </a:lnSpc>
              <a:buNone/>
            </a:pPr>
            <a:r>
              <a:rPr lang="en-US" sz="1742" dirty="0">
                <a:solidFill>
                  <a:srgbClr val="CAD6DE"/>
                </a:solidFill>
                <a:latin typeface="Cabin" pitchFamily="34" charset="0"/>
                <a:ea typeface="Cabin" pitchFamily="34" charset="-122"/>
                <a:cs typeface="Cabin" pitchFamily="34" charset="-120"/>
              </a:rPr>
              <a:t> LifeSkillLuminate is an innovative online platform designed to empower individuals with autism by providing engaging and interactive learning experiences tailored to their unique needs. </a:t>
            </a:r>
            <a:endParaRPr lang="en-US" sz="1742" dirty="0"/>
          </a:p>
        </p:txBody>
      </p:sp>
      <p:sp>
        <p:nvSpPr>
          <p:cNvPr id="7" name="Text 3"/>
          <p:cNvSpPr/>
          <p:nvPr/>
        </p:nvSpPr>
        <p:spPr>
          <a:xfrm>
            <a:off x="829389" y="6288881"/>
            <a:ext cx="7485221" cy="884634"/>
          </a:xfrm>
          <a:prstGeom prst="rect">
            <a:avLst/>
          </a:prstGeom>
          <a:noFill/>
          <a:ln/>
        </p:spPr>
        <p:txBody>
          <a:bodyPr wrap="square" rtlCol="0" anchor="t"/>
          <a:lstStyle/>
          <a:p>
            <a:pPr indent="0" marL="0">
              <a:lnSpc>
                <a:spcPts val="3483"/>
              </a:lnSpc>
              <a:buNone/>
            </a:pPr>
            <a:r>
              <a:rPr lang="en-US" sz="2177" b="1" dirty="0">
                <a:solidFill>
                  <a:srgbClr val="CAD6DE"/>
                </a:solidFill>
                <a:latin typeface="Cabin" pitchFamily="34" charset="0"/>
                <a:ea typeface="Cabin" pitchFamily="34" charset="-122"/>
                <a:cs typeface="Cabin" pitchFamily="34" charset="-120"/>
              </a:rPr>
              <a:t>211701047 Saroshmi B                                                                             211701058 Varshini Karthikeyan</a:t>
            </a:r>
            <a:endParaRPr lang="en-US" sz="2177"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988B"/>
          </a:solidFill>
          <a:ln/>
        </p:spPr>
      </p:sp>
      <p:sp>
        <p:nvSpPr>
          <p:cNvPr id="4" name="Text 1"/>
          <p:cNvSpPr/>
          <p:nvPr/>
        </p:nvSpPr>
        <p:spPr>
          <a:xfrm>
            <a:off x="2348389" y="1169551"/>
            <a:ext cx="5228153" cy="653415"/>
          </a:xfrm>
          <a:prstGeom prst="rect">
            <a:avLst/>
          </a:prstGeom>
          <a:noFill/>
          <a:ln/>
        </p:spPr>
        <p:txBody>
          <a:bodyPr wrap="none" rtlCol="0" anchor="t"/>
          <a:lstStyle/>
          <a:p>
            <a:pPr indent="0" marL="0">
              <a:lnSpc>
                <a:spcPts val="5146"/>
              </a:lnSpc>
              <a:buNone/>
            </a:pPr>
            <a:r>
              <a:rPr lang="en-US" sz="4117" dirty="0">
                <a:solidFill>
                  <a:srgbClr val="000000"/>
                </a:solidFill>
                <a:latin typeface="Unbounded" pitchFamily="34" charset="0"/>
                <a:ea typeface="Unbounded" pitchFamily="34" charset="-122"/>
                <a:cs typeface="Unbounded" pitchFamily="34" charset="-120"/>
              </a:rPr>
              <a:t>System Flow</a:t>
            </a:r>
            <a:endParaRPr lang="en-US" sz="4117" dirty="0"/>
          </a:p>
        </p:txBody>
      </p:sp>
      <p:pic>
        <p:nvPicPr>
          <p:cNvPr id="5" name="Image 1" descr="preencoded.png">    </p:cNvPr>
          <p:cNvPicPr>
            <a:picLocks noChangeAspect="1"/>
          </p:cNvPicPr>
          <p:nvPr/>
        </p:nvPicPr>
        <p:blipFill>
          <a:blip r:embed="rId2"/>
          <a:stretch>
            <a:fillRect/>
          </a:stretch>
        </p:blipFill>
        <p:spPr>
          <a:xfrm>
            <a:off x="3039666" y="2267307"/>
            <a:ext cx="8550950" cy="4792742"/>
          </a:xfrm>
          <a:prstGeom prst="rect">
            <a:avLst/>
          </a:prstGeom>
        </p:spPr>
      </p:pic>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988B"/>
          </a:solidFill>
          <a:ln/>
        </p:spPr>
      </p:sp>
      <p:sp>
        <p:nvSpPr>
          <p:cNvPr id="4" name="Text 1"/>
          <p:cNvSpPr/>
          <p:nvPr/>
        </p:nvSpPr>
        <p:spPr>
          <a:xfrm>
            <a:off x="2348389" y="619839"/>
            <a:ext cx="5928717" cy="653415"/>
          </a:xfrm>
          <a:prstGeom prst="rect">
            <a:avLst/>
          </a:prstGeom>
          <a:noFill/>
          <a:ln/>
        </p:spPr>
        <p:txBody>
          <a:bodyPr wrap="none" rtlCol="0" anchor="t"/>
          <a:lstStyle/>
          <a:p>
            <a:pPr indent="0" marL="0">
              <a:lnSpc>
                <a:spcPts val="5146"/>
              </a:lnSpc>
              <a:buNone/>
            </a:pPr>
            <a:r>
              <a:rPr lang="en-US" sz="4117" dirty="0">
                <a:solidFill>
                  <a:srgbClr val="000000"/>
                </a:solidFill>
                <a:latin typeface="Unbounded" pitchFamily="34" charset="0"/>
                <a:ea typeface="Unbounded" pitchFamily="34" charset="-122"/>
                <a:cs typeface="Unbounded" pitchFamily="34" charset="-120"/>
              </a:rPr>
              <a:t>Sequence Diagram</a:t>
            </a:r>
            <a:endParaRPr lang="en-US" sz="4117" dirty="0"/>
          </a:p>
        </p:txBody>
      </p:sp>
      <p:pic>
        <p:nvPicPr>
          <p:cNvPr id="5" name="Image 1" descr="preencoded.png">    </p:cNvPr>
          <p:cNvPicPr>
            <a:picLocks noChangeAspect="1"/>
          </p:cNvPicPr>
          <p:nvPr/>
        </p:nvPicPr>
        <p:blipFill>
          <a:blip r:embed="rId2"/>
          <a:stretch>
            <a:fillRect/>
          </a:stretch>
        </p:blipFill>
        <p:spPr>
          <a:xfrm>
            <a:off x="3974902" y="1717596"/>
            <a:ext cx="6680478" cy="5892165"/>
          </a:xfrm>
          <a:prstGeom prst="rect">
            <a:avLst/>
          </a:prstGeom>
        </p:spPr>
      </p:pic>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
        <p:nvSpPr>
          <p:cNvPr id="4" name="Text 1"/>
          <p:cNvSpPr/>
          <p:nvPr/>
        </p:nvSpPr>
        <p:spPr>
          <a:xfrm>
            <a:off x="2348389" y="6391870"/>
            <a:ext cx="5228153" cy="653415"/>
          </a:xfrm>
          <a:prstGeom prst="rect">
            <a:avLst/>
          </a:prstGeom>
          <a:noFill/>
          <a:ln/>
        </p:spPr>
        <p:txBody>
          <a:bodyPr wrap="none" rtlCol="0" anchor="t"/>
          <a:lstStyle/>
          <a:p>
            <a:pPr indent="0" marL="0">
              <a:lnSpc>
                <a:spcPts val="5146"/>
              </a:lnSpc>
              <a:buNone/>
            </a:pPr>
            <a:endParaRPr lang="en-US" sz="4117" dirty="0"/>
          </a:p>
        </p:txBody>
      </p:sp>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12836">
              <a:alpha val="80000"/>
            </a:srgbClr>
          </a:solidFill>
          <a:ln/>
        </p:spPr>
      </p:sp>
      <p:sp>
        <p:nvSpPr>
          <p:cNvPr id="6" name="Text 2"/>
          <p:cNvSpPr/>
          <p:nvPr/>
        </p:nvSpPr>
        <p:spPr>
          <a:xfrm>
            <a:off x="2348389" y="2357080"/>
            <a:ext cx="8844082"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Addressing the Challenges</a:t>
            </a:r>
            <a:endParaRPr lang="en-US" sz="4374" dirty="0"/>
          </a:p>
        </p:txBody>
      </p:sp>
      <p:sp>
        <p:nvSpPr>
          <p:cNvPr id="7" name="Text 3"/>
          <p:cNvSpPr/>
          <p:nvPr/>
        </p:nvSpPr>
        <p:spPr>
          <a:xfrm>
            <a:off x="2348389" y="3384709"/>
            <a:ext cx="9933503" cy="2487811"/>
          </a:xfrm>
          <a:prstGeom prst="rect">
            <a:avLst/>
          </a:prstGeom>
          <a:noFill/>
          <a:ln/>
        </p:spPr>
        <p:txBody>
          <a:bodyPr wrap="square" rtlCol="0" anchor="t"/>
          <a:lstStyle/>
          <a:p>
            <a:pPr indent="0" marL="0">
              <a:lnSpc>
                <a:spcPts val="2799"/>
              </a:lnSpc>
              <a:buNone/>
            </a:pPr>
            <a:r>
              <a:rPr lang="en-US" sz="1750" dirty="0">
                <a:solidFill>
                  <a:srgbClr val="CAD6DE"/>
                </a:solidFill>
                <a:latin typeface="Cabin" pitchFamily="34" charset="0"/>
                <a:ea typeface="Cabin" pitchFamily="34" charset="-122"/>
                <a:cs typeface="Cabin" pitchFamily="34" charset="-120"/>
              </a:rPr>
              <a:t> The LifeSkillLuminate project is driven by the recognition of the significant challenges faced by individuals with autism in acquiring the essential life skills necessary for independent living. Despite the availability of various resources and support services, there remains a gap in providing tailored and accessible learning experiences that effectively cater to the diverse needs and learning styles of the autism community. Consequently, there is an urgent need for an innovative and user-centric platform that leverages technology to empower individuals with autism and enable them to develop the skills required for greater independence and autonomy.</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10980420" y="0"/>
            <a:ext cx="3657600" cy="8229600"/>
          </a:xfrm>
          <a:prstGeom prst="rect">
            <a:avLst/>
          </a:prstGeom>
        </p:spPr>
      </p:pic>
      <p:sp>
        <p:nvSpPr>
          <p:cNvPr id="5" name="Text 1"/>
          <p:cNvSpPr/>
          <p:nvPr/>
        </p:nvSpPr>
        <p:spPr>
          <a:xfrm>
            <a:off x="833199" y="1213009"/>
            <a:ext cx="9306401" cy="1306830"/>
          </a:xfrm>
          <a:prstGeom prst="rect">
            <a:avLst/>
          </a:prstGeom>
          <a:noFill/>
          <a:ln/>
        </p:spPr>
        <p:txBody>
          <a:bodyPr wrap="square" rtlCol="0" anchor="t"/>
          <a:lstStyle/>
          <a:p>
            <a:pPr indent="0" marL="0">
              <a:lnSpc>
                <a:spcPts val="5146"/>
              </a:lnSpc>
              <a:buNone/>
            </a:pPr>
            <a:r>
              <a:rPr lang="en-US" sz="4117" dirty="0">
                <a:solidFill>
                  <a:srgbClr val="FFFFFF"/>
                </a:solidFill>
                <a:latin typeface="Unbounded" pitchFamily="34" charset="0"/>
                <a:ea typeface="Unbounded" pitchFamily="34" charset="-122"/>
                <a:cs typeface="Unbounded" pitchFamily="34" charset="-120"/>
              </a:rPr>
              <a:t>Empowering Through Technology</a:t>
            </a:r>
            <a:endParaRPr lang="en-US" sz="4117" dirty="0"/>
          </a:p>
        </p:txBody>
      </p:sp>
      <p:sp>
        <p:nvSpPr>
          <p:cNvPr id="6" name="Shape 2"/>
          <p:cNvSpPr/>
          <p:nvPr/>
        </p:nvSpPr>
        <p:spPr>
          <a:xfrm>
            <a:off x="1152644" y="2853095"/>
            <a:ext cx="27742" cy="4163378"/>
          </a:xfrm>
          <a:prstGeom prst="rect">
            <a:avLst/>
          </a:prstGeom>
          <a:solidFill>
            <a:srgbClr val="0A988B"/>
          </a:solidFill>
          <a:ln/>
        </p:spPr>
      </p:sp>
      <p:sp>
        <p:nvSpPr>
          <p:cNvPr id="7" name="Shape 3"/>
          <p:cNvSpPr/>
          <p:nvPr/>
        </p:nvSpPr>
        <p:spPr>
          <a:xfrm>
            <a:off x="1416427" y="3339048"/>
            <a:ext cx="777597" cy="27742"/>
          </a:xfrm>
          <a:prstGeom prst="rect">
            <a:avLst/>
          </a:prstGeom>
          <a:solidFill>
            <a:srgbClr val="0A988B"/>
          </a:solidFill>
          <a:ln/>
        </p:spPr>
      </p:sp>
      <p:sp>
        <p:nvSpPr>
          <p:cNvPr id="8" name="Shape 4"/>
          <p:cNvSpPr/>
          <p:nvPr/>
        </p:nvSpPr>
        <p:spPr>
          <a:xfrm>
            <a:off x="916484" y="3103007"/>
            <a:ext cx="499943" cy="499943"/>
          </a:xfrm>
          <a:prstGeom prst="roundRect">
            <a:avLst>
              <a:gd name="adj" fmla="val 13333"/>
            </a:avLst>
          </a:prstGeom>
          <a:solidFill>
            <a:srgbClr val="223D4D"/>
          </a:solidFill>
          <a:ln/>
        </p:spPr>
      </p:sp>
      <p:sp>
        <p:nvSpPr>
          <p:cNvPr id="9" name="Text 5"/>
          <p:cNvSpPr/>
          <p:nvPr/>
        </p:nvSpPr>
        <p:spPr>
          <a:xfrm>
            <a:off x="1092577" y="3156942"/>
            <a:ext cx="147757" cy="392073"/>
          </a:xfrm>
          <a:prstGeom prst="rect">
            <a:avLst/>
          </a:prstGeom>
          <a:noFill/>
          <a:ln/>
        </p:spPr>
        <p:txBody>
          <a:bodyPr wrap="none" rtlCol="0" anchor="t"/>
          <a:lstStyle/>
          <a:p>
            <a:pPr algn="ctr" indent="0" marL="0">
              <a:lnSpc>
                <a:spcPts val="3088"/>
              </a:lnSpc>
              <a:buNone/>
            </a:pPr>
            <a:r>
              <a:rPr lang="en-US" sz="2470" dirty="0">
                <a:solidFill>
                  <a:srgbClr val="FFFFFF"/>
                </a:solidFill>
                <a:latin typeface="Unbounded" pitchFamily="34" charset="0"/>
                <a:ea typeface="Unbounded" pitchFamily="34" charset="-122"/>
                <a:cs typeface="Unbounded" pitchFamily="34" charset="-120"/>
              </a:rPr>
              <a:t>1</a:t>
            </a:r>
            <a:endParaRPr lang="en-US" sz="2470" dirty="0"/>
          </a:p>
        </p:txBody>
      </p:sp>
      <p:sp>
        <p:nvSpPr>
          <p:cNvPr id="10" name="Text 6"/>
          <p:cNvSpPr/>
          <p:nvPr/>
        </p:nvSpPr>
        <p:spPr>
          <a:xfrm>
            <a:off x="2388513" y="3075265"/>
            <a:ext cx="4280059" cy="326827"/>
          </a:xfrm>
          <a:prstGeom prst="rect">
            <a:avLst/>
          </a:prstGeom>
          <a:noFill/>
          <a:ln/>
        </p:spPr>
        <p:txBody>
          <a:bodyPr wrap="none" rtlCol="0" anchor="t"/>
          <a:lstStyle/>
          <a:p>
            <a:pPr algn="l" indent="0" marL="0">
              <a:lnSpc>
                <a:spcPts val="2573"/>
              </a:lnSpc>
              <a:buNone/>
            </a:pPr>
            <a:r>
              <a:rPr lang="en-US" sz="2058" dirty="0">
                <a:solidFill>
                  <a:srgbClr val="FFFFFF"/>
                </a:solidFill>
                <a:latin typeface="Unbounded" pitchFamily="34" charset="0"/>
                <a:ea typeface="Unbounded" pitchFamily="34" charset="-122"/>
                <a:cs typeface="Unbounded" pitchFamily="34" charset="-120"/>
              </a:rPr>
              <a:t>Engaging Animation Videos</a:t>
            </a:r>
            <a:endParaRPr lang="en-US" sz="2058" dirty="0"/>
          </a:p>
        </p:txBody>
      </p:sp>
      <p:sp>
        <p:nvSpPr>
          <p:cNvPr id="11" name="Text 7"/>
          <p:cNvSpPr/>
          <p:nvPr/>
        </p:nvSpPr>
        <p:spPr>
          <a:xfrm>
            <a:off x="2388513" y="3535323"/>
            <a:ext cx="7751088" cy="1066205"/>
          </a:xfrm>
          <a:prstGeom prst="rect">
            <a:avLst/>
          </a:prstGeom>
          <a:noFill/>
          <a:ln/>
        </p:spPr>
        <p:txBody>
          <a:bodyPr wrap="square" rtlCol="0" anchor="t"/>
          <a:lstStyle/>
          <a:p>
            <a:pPr algn="l" indent="0" marL="0">
              <a:lnSpc>
                <a:spcPts val="2799"/>
              </a:lnSpc>
              <a:buNone/>
            </a:pPr>
            <a:r>
              <a:rPr lang="en-US" sz="1750" dirty="0">
                <a:solidFill>
                  <a:srgbClr val="CAD6DE"/>
                </a:solidFill>
                <a:latin typeface="Cabin" pitchFamily="34" charset="0"/>
                <a:ea typeface="Cabin" pitchFamily="34" charset="-122"/>
                <a:cs typeface="Cabin" pitchFamily="34" charset="-120"/>
              </a:rPr>
              <a:t>LifeSkillLuminate will feature a library of captivating animation videos covering a range of essential life skills, including grocery shopping, cooking, managing finances, using public transportation, and personal hygiene. </a:t>
            </a:r>
            <a:endParaRPr lang="en-US" sz="1750" dirty="0"/>
          </a:p>
        </p:txBody>
      </p:sp>
      <p:sp>
        <p:nvSpPr>
          <p:cNvPr id="12" name="Shape 8"/>
          <p:cNvSpPr/>
          <p:nvPr/>
        </p:nvSpPr>
        <p:spPr>
          <a:xfrm>
            <a:off x="1416427" y="5531822"/>
            <a:ext cx="777597" cy="27742"/>
          </a:xfrm>
          <a:prstGeom prst="rect">
            <a:avLst/>
          </a:prstGeom>
          <a:solidFill>
            <a:srgbClr val="0A988B"/>
          </a:solidFill>
          <a:ln/>
        </p:spPr>
      </p:sp>
      <p:sp>
        <p:nvSpPr>
          <p:cNvPr id="13" name="Shape 9"/>
          <p:cNvSpPr/>
          <p:nvPr/>
        </p:nvSpPr>
        <p:spPr>
          <a:xfrm>
            <a:off x="916484" y="5295781"/>
            <a:ext cx="499943" cy="499943"/>
          </a:xfrm>
          <a:prstGeom prst="roundRect">
            <a:avLst>
              <a:gd name="adj" fmla="val 13333"/>
            </a:avLst>
          </a:prstGeom>
          <a:solidFill>
            <a:srgbClr val="223D4D"/>
          </a:solidFill>
          <a:ln/>
        </p:spPr>
      </p:sp>
      <p:sp>
        <p:nvSpPr>
          <p:cNvPr id="14" name="Text 10"/>
          <p:cNvSpPr/>
          <p:nvPr/>
        </p:nvSpPr>
        <p:spPr>
          <a:xfrm>
            <a:off x="1042690" y="5349716"/>
            <a:ext cx="247531" cy="392073"/>
          </a:xfrm>
          <a:prstGeom prst="rect">
            <a:avLst/>
          </a:prstGeom>
          <a:noFill/>
          <a:ln/>
        </p:spPr>
        <p:txBody>
          <a:bodyPr wrap="none" rtlCol="0" anchor="t"/>
          <a:lstStyle/>
          <a:p>
            <a:pPr algn="ctr" indent="0" marL="0">
              <a:lnSpc>
                <a:spcPts val="3088"/>
              </a:lnSpc>
              <a:buNone/>
            </a:pPr>
            <a:r>
              <a:rPr lang="en-US" sz="2470" dirty="0">
                <a:solidFill>
                  <a:srgbClr val="FFFFFF"/>
                </a:solidFill>
                <a:latin typeface="Unbounded" pitchFamily="34" charset="0"/>
                <a:ea typeface="Unbounded" pitchFamily="34" charset="-122"/>
                <a:cs typeface="Unbounded" pitchFamily="34" charset="-120"/>
              </a:rPr>
              <a:t>2</a:t>
            </a:r>
            <a:endParaRPr lang="en-US" sz="2470" dirty="0"/>
          </a:p>
        </p:txBody>
      </p:sp>
      <p:sp>
        <p:nvSpPr>
          <p:cNvPr id="15" name="Text 11"/>
          <p:cNvSpPr/>
          <p:nvPr/>
        </p:nvSpPr>
        <p:spPr>
          <a:xfrm>
            <a:off x="2388513" y="5268039"/>
            <a:ext cx="2974419" cy="326827"/>
          </a:xfrm>
          <a:prstGeom prst="rect">
            <a:avLst/>
          </a:prstGeom>
          <a:noFill/>
          <a:ln/>
        </p:spPr>
        <p:txBody>
          <a:bodyPr wrap="none" rtlCol="0" anchor="t"/>
          <a:lstStyle/>
          <a:p>
            <a:pPr algn="l" indent="0" marL="0">
              <a:lnSpc>
                <a:spcPts val="2573"/>
              </a:lnSpc>
              <a:buNone/>
            </a:pPr>
            <a:r>
              <a:rPr lang="en-US" sz="2058" dirty="0">
                <a:solidFill>
                  <a:srgbClr val="FFFFFF"/>
                </a:solidFill>
                <a:latin typeface="Unbounded" pitchFamily="34" charset="0"/>
                <a:ea typeface="Unbounded" pitchFamily="34" charset="-122"/>
                <a:cs typeface="Unbounded" pitchFamily="34" charset="-120"/>
              </a:rPr>
              <a:t>Interactive Quizzes</a:t>
            </a:r>
            <a:endParaRPr lang="en-US" sz="2058" dirty="0"/>
          </a:p>
        </p:txBody>
      </p:sp>
      <p:sp>
        <p:nvSpPr>
          <p:cNvPr id="16" name="Text 12"/>
          <p:cNvSpPr/>
          <p:nvPr/>
        </p:nvSpPr>
        <p:spPr>
          <a:xfrm>
            <a:off x="2388513" y="5728097"/>
            <a:ext cx="7751088" cy="1066205"/>
          </a:xfrm>
          <a:prstGeom prst="rect">
            <a:avLst/>
          </a:prstGeom>
          <a:noFill/>
          <a:ln/>
        </p:spPr>
        <p:txBody>
          <a:bodyPr wrap="square" rtlCol="0" anchor="t"/>
          <a:lstStyle/>
          <a:p>
            <a:pPr algn="l" indent="0" marL="0">
              <a:lnSpc>
                <a:spcPts val="2799"/>
              </a:lnSpc>
              <a:buNone/>
            </a:pPr>
            <a:r>
              <a:rPr lang="en-US" sz="1750" dirty="0">
                <a:solidFill>
                  <a:srgbClr val="CAD6DE"/>
                </a:solidFill>
                <a:latin typeface="Cabin" pitchFamily="34" charset="0"/>
                <a:ea typeface="Cabin" pitchFamily="34" charset="-122"/>
                <a:cs typeface="Cabin" pitchFamily="34" charset="-120"/>
              </a:rPr>
              <a:t>Following each animation video, users will have the opportunity to engage in interactive quizzes that simulate real-life scenarios related to the skills they have just learned. </a:t>
            </a:r>
            <a:endParaRPr lang="en-US" sz="1750" dirty="0"/>
          </a:p>
        </p:txBody>
      </p:sp>
      <p:pic>
        <p:nvPicPr>
          <p:cNvPr id="1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12836">
              <a:alpha val="80000"/>
            </a:srgbClr>
          </a:solidFill>
          <a:ln/>
        </p:spPr>
      </p:sp>
      <p:sp>
        <p:nvSpPr>
          <p:cNvPr id="6" name="Text 2"/>
          <p:cNvSpPr/>
          <p:nvPr/>
        </p:nvSpPr>
        <p:spPr>
          <a:xfrm>
            <a:off x="2348389" y="1861304"/>
            <a:ext cx="8393073" cy="694373"/>
          </a:xfrm>
          <a:prstGeom prst="rect">
            <a:avLst/>
          </a:prstGeom>
          <a:noFill/>
          <a:ln/>
        </p:spPr>
        <p:txBody>
          <a:bodyPr wrap="none" rtlCol="0" anchor="t"/>
          <a:lstStyle/>
          <a:p>
            <a:pPr indent="0" marL="0">
              <a:lnSpc>
                <a:spcPts val="5468"/>
              </a:lnSpc>
              <a:buNone/>
            </a:pPr>
            <a:r>
              <a:rPr lang="en-US" sz="4374" dirty="0">
                <a:solidFill>
                  <a:srgbClr val="FFFFFF"/>
                </a:solidFill>
                <a:latin typeface="Unbounded" pitchFamily="34" charset="0"/>
                <a:ea typeface="Unbounded" pitchFamily="34" charset="-122"/>
                <a:cs typeface="Unbounded" pitchFamily="34" charset="-120"/>
              </a:rPr>
              <a:t>Objectives and Approach</a:t>
            </a:r>
            <a:endParaRPr lang="en-US" sz="4374" dirty="0"/>
          </a:p>
        </p:txBody>
      </p:sp>
      <p:sp>
        <p:nvSpPr>
          <p:cNvPr id="7" name="Text 3"/>
          <p:cNvSpPr/>
          <p:nvPr/>
        </p:nvSpPr>
        <p:spPr>
          <a:xfrm>
            <a:off x="2348389" y="3111103"/>
            <a:ext cx="2914531" cy="347186"/>
          </a:xfrm>
          <a:prstGeom prst="rect">
            <a:avLst/>
          </a:prstGeom>
          <a:noFill/>
          <a:ln/>
        </p:spPr>
        <p:txBody>
          <a:bodyPr wrap="none" rtlCol="0" anchor="t"/>
          <a:lstStyle/>
          <a:p>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Skill Development</a:t>
            </a:r>
            <a:endParaRPr lang="en-US" sz="2187" dirty="0"/>
          </a:p>
        </p:txBody>
      </p:sp>
      <p:sp>
        <p:nvSpPr>
          <p:cNvPr id="8" name="Text 4"/>
          <p:cNvSpPr/>
          <p:nvPr/>
        </p:nvSpPr>
        <p:spPr>
          <a:xfrm>
            <a:off x="2348389" y="3680460"/>
            <a:ext cx="2949416" cy="2487811"/>
          </a:xfrm>
          <a:prstGeom prst="rect">
            <a:avLst/>
          </a:prstGeom>
          <a:noFill/>
          <a:ln/>
        </p:spPr>
        <p:txBody>
          <a:bodyPr wrap="square" rtlCol="0" anchor="t"/>
          <a:lstStyle/>
          <a:p>
            <a:pPr indent="0" marL="0">
              <a:lnSpc>
                <a:spcPts val="2799"/>
              </a:lnSpc>
              <a:buNone/>
            </a:pPr>
            <a:r>
              <a:rPr lang="en-US" sz="1750" dirty="0">
                <a:solidFill>
                  <a:srgbClr val="CAD6DE"/>
                </a:solidFill>
                <a:latin typeface="Cabin" pitchFamily="34" charset="0"/>
                <a:ea typeface="Cabin" pitchFamily="34" charset="-122"/>
                <a:cs typeface="Cabin" pitchFamily="34" charset="-120"/>
              </a:rPr>
              <a:t>We seek to facilitate the acquisition of practical life skills such as grocery shopping, cooking, managing finances, and using public transportation through engaging animation videos and interactive quizzes. </a:t>
            </a:r>
            <a:endParaRPr lang="en-US" sz="1750" dirty="0"/>
          </a:p>
        </p:txBody>
      </p:sp>
      <p:sp>
        <p:nvSpPr>
          <p:cNvPr id="9" name="Text 5"/>
          <p:cNvSpPr/>
          <p:nvPr/>
        </p:nvSpPr>
        <p:spPr>
          <a:xfrm>
            <a:off x="5847398" y="3111103"/>
            <a:ext cx="2949416" cy="694373"/>
          </a:xfrm>
          <a:prstGeom prst="rect">
            <a:avLst/>
          </a:prstGeom>
          <a:noFill/>
          <a:ln/>
        </p:spPr>
        <p:txBody>
          <a:bodyPr wrap="square" rtlCol="0" anchor="t"/>
          <a:lstStyle/>
          <a:p>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Promoting Independence</a:t>
            </a:r>
            <a:endParaRPr lang="en-US" sz="2187" dirty="0"/>
          </a:p>
        </p:txBody>
      </p:sp>
      <p:sp>
        <p:nvSpPr>
          <p:cNvPr id="10" name="Text 6"/>
          <p:cNvSpPr/>
          <p:nvPr/>
        </p:nvSpPr>
        <p:spPr>
          <a:xfrm>
            <a:off x="5847398" y="4027646"/>
            <a:ext cx="2949416" cy="1777008"/>
          </a:xfrm>
          <a:prstGeom prst="rect">
            <a:avLst/>
          </a:prstGeom>
          <a:noFill/>
          <a:ln/>
        </p:spPr>
        <p:txBody>
          <a:bodyPr wrap="square" rtlCol="0" anchor="t"/>
          <a:lstStyle/>
          <a:p>
            <a:pPr indent="0" marL="0">
              <a:lnSpc>
                <a:spcPts val="2799"/>
              </a:lnSpc>
              <a:buNone/>
            </a:pPr>
            <a:r>
              <a:rPr lang="en-US" sz="1750" dirty="0">
                <a:solidFill>
                  <a:srgbClr val="CAD6DE"/>
                </a:solidFill>
                <a:latin typeface="Cabin" pitchFamily="34" charset="0"/>
                <a:ea typeface="Cabin" pitchFamily="34" charset="-122"/>
                <a:cs typeface="Cabin" pitchFamily="34" charset="-120"/>
              </a:rPr>
              <a:t>Our ultimate goal is to promote independence and autonomy among autistic individuals, enabling them to lead fulfilling and self-directed lives.</a:t>
            </a:r>
            <a:endParaRPr lang="en-US" sz="1750" dirty="0"/>
          </a:p>
        </p:txBody>
      </p:sp>
      <p:sp>
        <p:nvSpPr>
          <p:cNvPr id="11" name="Text 7"/>
          <p:cNvSpPr/>
          <p:nvPr/>
        </p:nvSpPr>
        <p:spPr>
          <a:xfrm>
            <a:off x="9346406" y="3111103"/>
            <a:ext cx="2949416" cy="694373"/>
          </a:xfrm>
          <a:prstGeom prst="rect">
            <a:avLst/>
          </a:prstGeom>
          <a:noFill/>
          <a:ln/>
        </p:spPr>
        <p:txBody>
          <a:bodyPr wrap="square" rtlCol="0" anchor="t"/>
          <a:lstStyle/>
          <a:p>
            <a:pPr indent="0" marL="0">
              <a:lnSpc>
                <a:spcPts val="2734"/>
              </a:lnSpc>
              <a:buNone/>
            </a:pPr>
            <a:r>
              <a:rPr lang="en-US" sz="2187" dirty="0">
                <a:solidFill>
                  <a:srgbClr val="FFFFFF"/>
                </a:solidFill>
                <a:latin typeface="Unbounded" pitchFamily="34" charset="0"/>
                <a:ea typeface="Unbounded" pitchFamily="34" charset="-122"/>
                <a:cs typeface="Unbounded" pitchFamily="34" charset="-120"/>
              </a:rPr>
              <a:t>Fostering Inclusion</a:t>
            </a:r>
            <a:endParaRPr lang="en-US" sz="2187" dirty="0"/>
          </a:p>
        </p:txBody>
      </p:sp>
      <p:sp>
        <p:nvSpPr>
          <p:cNvPr id="12" name="Text 8"/>
          <p:cNvSpPr/>
          <p:nvPr/>
        </p:nvSpPr>
        <p:spPr>
          <a:xfrm>
            <a:off x="9346406" y="4027646"/>
            <a:ext cx="2949416" cy="1421606"/>
          </a:xfrm>
          <a:prstGeom prst="rect">
            <a:avLst/>
          </a:prstGeom>
          <a:noFill/>
          <a:ln/>
        </p:spPr>
        <p:txBody>
          <a:bodyPr wrap="square" rtlCol="0" anchor="t"/>
          <a:lstStyle/>
          <a:p>
            <a:pPr indent="0" marL="0">
              <a:lnSpc>
                <a:spcPts val="2799"/>
              </a:lnSpc>
              <a:buNone/>
            </a:pPr>
            <a:r>
              <a:rPr lang="en-US" sz="1750" dirty="0">
                <a:solidFill>
                  <a:srgbClr val="CAD6DE"/>
                </a:solidFill>
                <a:latin typeface="Cabin" pitchFamily="34" charset="0"/>
                <a:ea typeface="Cabin" pitchFamily="34" charset="-122"/>
                <a:cs typeface="Cabin" pitchFamily="34" charset="-120"/>
              </a:rPr>
              <a:t>Through our project, we aim to promote greater inclusion and empowerment for individuals with autism within society. </a:t>
            </a:r>
            <a:endParaRPr lang="en-US" sz="1750" dirty="0"/>
          </a:p>
        </p:txBody>
      </p:sp>
      <p:pic>
        <p:nvPicPr>
          <p:cNvPr id="1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
        <p:nvSpPr>
          <p:cNvPr id="4" name="Text 1"/>
          <p:cNvSpPr/>
          <p:nvPr/>
        </p:nvSpPr>
        <p:spPr>
          <a:xfrm>
            <a:off x="2348389" y="1146929"/>
            <a:ext cx="6141482" cy="653415"/>
          </a:xfrm>
          <a:prstGeom prst="rect">
            <a:avLst/>
          </a:prstGeom>
          <a:noFill/>
          <a:ln/>
        </p:spPr>
        <p:txBody>
          <a:bodyPr wrap="none" rtlCol="0" anchor="t"/>
          <a:lstStyle/>
          <a:p>
            <a:pPr indent="0" marL="0">
              <a:lnSpc>
                <a:spcPts val="5146"/>
              </a:lnSpc>
              <a:buNone/>
            </a:pPr>
            <a:r>
              <a:rPr lang="en-US" sz="4117" dirty="0">
                <a:solidFill>
                  <a:srgbClr val="FFFFFF"/>
                </a:solidFill>
                <a:latin typeface="Unbounded" pitchFamily="34" charset="0"/>
                <a:ea typeface="Unbounded" pitchFamily="34" charset="-122"/>
                <a:cs typeface="Unbounded" pitchFamily="34" charset="-120"/>
              </a:rPr>
              <a:t>Existing Technology</a:t>
            </a:r>
            <a:endParaRPr lang="en-US" sz="4117" dirty="0"/>
          </a:p>
        </p:txBody>
      </p:sp>
      <p:pic>
        <p:nvPicPr>
          <p:cNvPr id="5" name="Image 1" descr="preencoded.png">    </p:cNvPr>
          <p:cNvPicPr>
            <a:picLocks noChangeAspect="1"/>
          </p:cNvPicPr>
          <p:nvPr/>
        </p:nvPicPr>
        <p:blipFill>
          <a:blip r:embed="rId2"/>
          <a:stretch>
            <a:fillRect/>
          </a:stretch>
        </p:blipFill>
        <p:spPr>
          <a:xfrm>
            <a:off x="2679502" y="2244685"/>
            <a:ext cx="9271278" cy="4837867"/>
          </a:xfrm>
          <a:prstGeom prst="rect">
            <a:avLst/>
          </a:prstGeom>
        </p:spPr>
      </p:pic>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r>
          <p:cNvPicPr>
            <a:picLocks noChangeAspect="1"/>
          </p:cNvPicPr>
          <p:nvPr/>
        </p:nvPicPr>
        <p:blipFill>
          <a:blip r:embed="rId2"/>
          <a:stretch>
            <a:fillRect/>
          </a:stretch>
        </p:blipFill>
        <p:spPr>
          <a:xfrm>
            <a:off x="0" y="0"/>
            <a:ext cx="14630400" cy="2067282"/>
          </a:xfrm>
          <a:prstGeom prst="rect">
            <a:avLst/>
          </a:prstGeom>
        </p:spPr>
      </p:pic>
      <p:sp>
        <p:nvSpPr>
          <p:cNvPr id="5" name="Text 1"/>
          <p:cNvSpPr/>
          <p:nvPr/>
        </p:nvSpPr>
        <p:spPr>
          <a:xfrm>
            <a:off x="3618309" y="2522339"/>
            <a:ext cx="7393662" cy="1033701"/>
          </a:xfrm>
          <a:prstGeom prst="rect">
            <a:avLst/>
          </a:prstGeom>
          <a:noFill/>
          <a:ln/>
        </p:spPr>
        <p:txBody>
          <a:bodyPr wrap="square" rtlCol="0" anchor="t"/>
          <a:lstStyle/>
          <a:p>
            <a:pPr indent="0" marL="0">
              <a:lnSpc>
                <a:spcPts val="4070"/>
              </a:lnSpc>
              <a:buNone/>
            </a:pPr>
            <a:r>
              <a:rPr lang="en-US" sz="3256" dirty="0">
                <a:solidFill>
                  <a:srgbClr val="FFFFFF"/>
                </a:solidFill>
                <a:latin typeface="Unbounded" pitchFamily="34" charset="0"/>
                <a:ea typeface="Unbounded" pitchFamily="34" charset="-122"/>
                <a:cs typeface="Unbounded" pitchFamily="34" charset="-120"/>
              </a:rPr>
              <a:t>Limitations of Existing Approaches</a:t>
            </a:r>
            <a:endParaRPr lang="en-US" sz="3256" dirty="0"/>
          </a:p>
        </p:txBody>
      </p:sp>
      <p:sp>
        <p:nvSpPr>
          <p:cNvPr id="6" name="Shape 2"/>
          <p:cNvSpPr/>
          <p:nvPr/>
        </p:nvSpPr>
        <p:spPr>
          <a:xfrm>
            <a:off x="3618309" y="3933230"/>
            <a:ext cx="372070" cy="372070"/>
          </a:xfrm>
          <a:prstGeom prst="roundRect">
            <a:avLst>
              <a:gd name="adj" fmla="val 13335"/>
            </a:avLst>
          </a:prstGeom>
          <a:solidFill>
            <a:srgbClr val="223D4D"/>
          </a:solidFill>
          <a:ln/>
        </p:spPr>
      </p:sp>
      <p:sp>
        <p:nvSpPr>
          <p:cNvPr id="7" name="Text 3"/>
          <p:cNvSpPr/>
          <p:nvPr/>
        </p:nvSpPr>
        <p:spPr>
          <a:xfrm>
            <a:off x="3745825" y="3964186"/>
            <a:ext cx="116919" cy="310158"/>
          </a:xfrm>
          <a:prstGeom prst="rect">
            <a:avLst/>
          </a:prstGeom>
          <a:noFill/>
          <a:ln/>
        </p:spPr>
        <p:txBody>
          <a:bodyPr wrap="none" rtlCol="0" anchor="t"/>
          <a:lstStyle/>
          <a:p>
            <a:pPr algn="ctr" indent="0" marL="0">
              <a:lnSpc>
                <a:spcPts val="2442"/>
              </a:lnSpc>
              <a:buNone/>
            </a:pPr>
            <a:r>
              <a:rPr lang="en-US" sz="1953" dirty="0">
                <a:solidFill>
                  <a:srgbClr val="FFFFFF"/>
                </a:solidFill>
                <a:latin typeface="Unbounded" pitchFamily="34" charset="0"/>
                <a:ea typeface="Unbounded" pitchFamily="34" charset="-122"/>
                <a:cs typeface="Unbounded" pitchFamily="34" charset="-120"/>
              </a:rPr>
              <a:t>1</a:t>
            </a:r>
            <a:endParaRPr lang="en-US" sz="1953" dirty="0"/>
          </a:p>
        </p:txBody>
      </p:sp>
      <p:sp>
        <p:nvSpPr>
          <p:cNvPr id="8" name="Text 4"/>
          <p:cNvSpPr/>
          <p:nvPr/>
        </p:nvSpPr>
        <p:spPr>
          <a:xfrm>
            <a:off x="4155758" y="3990023"/>
            <a:ext cx="1816894" cy="775097"/>
          </a:xfrm>
          <a:prstGeom prst="rect">
            <a:avLst/>
          </a:prstGeom>
          <a:noFill/>
          <a:ln/>
        </p:spPr>
        <p:txBody>
          <a:bodyPr wrap="square" rtlCol="0" anchor="t"/>
          <a:lstStyle/>
          <a:p>
            <a:pPr indent="0" marL="0">
              <a:lnSpc>
                <a:spcPts val="2035"/>
              </a:lnSpc>
              <a:buNone/>
            </a:pPr>
            <a:r>
              <a:rPr lang="en-US" sz="1628" dirty="0">
                <a:solidFill>
                  <a:srgbClr val="FFFFFF"/>
                </a:solidFill>
                <a:latin typeface="Unbounded" pitchFamily="34" charset="0"/>
                <a:ea typeface="Unbounded" pitchFamily="34" charset="-122"/>
                <a:cs typeface="Unbounded" pitchFamily="34" charset="-120"/>
              </a:rPr>
              <a:t>Traditional Instruction Methods</a:t>
            </a:r>
            <a:endParaRPr lang="en-US" sz="1628" dirty="0"/>
          </a:p>
        </p:txBody>
      </p:sp>
      <p:sp>
        <p:nvSpPr>
          <p:cNvPr id="9" name="Text 5"/>
          <p:cNvSpPr/>
          <p:nvPr/>
        </p:nvSpPr>
        <p:spPr>
          <a:xfrm>
            <a:off x="4155758" y="4864298"/>
            <a:ext cx="1816894" cy="2910126"/>
          </a:xfrm>
          <a:prstGeom prst="rect">
            <a:avLst/>
          </a:prstGeom>
          <a:noFill/>
          <a:ln/>
        </p:spPr>
        <p:txBody>
          <a:bodyPr wrap="square" rtlCol="0" anchor="t"/>
          <a:lstStyle/>
          <a:p>
            <a:pPr indent="0" marL="0">
              <a:lnSpc>
                <a:spcPts val="2084"/>
              </a:lnSpc>
              <a:buNone/>
            </a:pPr>
            <a:r>
              <a:rPr lang="en-US" sz="1302" dirty="0">
                <a:solidFill>
                  <a:srgbClr val="CAD6DE"/>
                </a:solidFill>
                <a:latin typeface="Cabin" pitchFamily="34" charset="0"/>
                <a:ea typeface="Cabin" pitchFamily="34" charset="-122"/>
                <a:cs typeface="Cabin" pitchFamily="34" charset="-120"/>
              </a:rPr>
              <a:t>Traditional teaching methods for life skills instruction for individuals with autism, such as one-on-one instruction, group sessions, and written materials, may not always be accessible or engaging due to their unique learning styles and sensory sensitivities.</a:t>
            </a:r>
            <a:endParaRPr lang="en-US" sz="1302" dirty="0"/>
          </a:p>
        </p:txBody>
      </p:sp>
      <p:sp>
        <p:nvSpPr>
          <p:cNvPr id="10" name="Shape 6"/>
          <p:cNvSpPr/>
          <p:nvPr/>
        </p:nvSpPr>
        <p:spPr>
          <a:xfrm>
            <a:off x="6138029" y="3933230"/>
            <a:ext cx="372070" cy="372070"/>
          </a:xfrm>
          <a:prstGeom prst="roundRect">
            <a:avLst>
              <a:gd name="adj" fmla="val 13335"/>
            </a:avLst>
          </a:prstGeom>
          <a:solidFill>
            <a:srgbClr val="223D4D"/>
          </a:solidFill>
          <a:ln/>
        </p:spPr>
      </p:sp>
      <p:sp>
        <p:nvSpPr>
          <p:cNvPr id="11" name="Text 7"/>
          <p:cNvSpPr/>
          <p:nvPr/>
        </p:nvSpPr>
        <p:spPr>
          <a:xfrm>
            <a:off x="6226135" y="3964186"/>
            <a:ext cx="195739" cy="310158"/>
          </a:xfrm>
          <a:prstGeom prst="rect">
            <a:avLst/>
          </a:prstGeom>
          <a:noFill/>
          <a:ln/>
        </p:spPr>
        <p:txBody>
          <a:bodyPr wrap="none" rtlCol="0" anchor="t"/>
          <a:lstStyle/>
          <a:p>
            <a:pPr algn="ctr" indent="0" marL="0">
              <a:lnSpc>
                <a:spcPts val="2442"/>
              </a:lnSpc>
              <a:buNone/>
            </a:pPr>
            <a:r>
              <a:rPr lang="en-US" sz="1953" dirty="0">
                <a:solidFill>
                  <a:srgbClr val="FFFFFF"/>
                </a:solidFill>
                <a:latin typeface="Unbounded" pitchFamily="34" charset="0"/>
                <a:ea typeface="Unbounded" pitchFamily="34" charset="-122"/>
                <a:cs typeface="Unbounded" pitchFamily="34" charset="-120"/>
              </a:rPr>
              <a:t>2</a:t>
            </a:r>
            <a:endParaRPr lang="en-US" sz="1953" dirty="0"/>
          </a:p>
        </p:txBody>
      </p:sp>
      <p:sp>
        <p:nvSpPr>
          <p:cNvPr id="12" name="Text 8"/>
          <p:cNvSpPr/>
          <p:nvPr/>
        </p:nvSpPr>
        <p:spPr>
          <a:xfrm>
            <a:off x="6675477" y="3990023"/>
            <a:ext cx="1816894" cy="775097"/>
          </a:xfrm>
          <a:prstGeom prst="rect">
            <a:avLst/>
          </a:prstGeom>
          <a:noFill/>
          <a:ln/>
        </p:spPr>
        <p:txBody>
          <a:bodyPr wrap="square" rtlCol="0" anchor="t"/>
          <a:lstStyle/>
          <a:p>
            <a:pPr indent="0" marL="0">
              <a:lnSpc>
                <a:spcPts val="2035"/>
              </a:lnSpc>
              <a:buNone/>
            </a:pPr>
            <a:r>
              <a:rPr lang="en-US" sz="1628" dirty="0">
                <a:solidFill>
                  <a:srgbClr val="FFFFFF"/>
                </a:solidFill>
                <a:latin typeface="Unbounded" pitchFamily="34" charset="0"/>
                <a:ea typeface="Unbounded" pitchFamily="34" charset="-122"/>
                <a:cs typeface="Unbounded" pitchFamily="34" charset="-120"/>
              </a:rPr>
              <a:t>Lack of Personalization</a:t>
            </a:r>
            <a:endParaRPr lang="en-US" sz="1628" dirty="0"/>
          </a:p>
        </p:txBody>
      </p:sp>
      <p:sp>
        <p:nvSpPr>
          <p:cNvPr id="13" name="Text 9"/>
          <p:cNvSpPr/>
          <p:nvPr/>
        </p:nvSpPr>
        <p:spPr>
          <a:xfrm>
            <a:off x="6675477" y="4864298"/>
            <a:ext cx="1816894" cy="2910126"/>
          </a:xfrm>
          <a:prstGeom prst="rect">
            <a:avLst/>
          </a:prstGeom>
          <a:noFill/>
          <a:ln/>
        </p:spPr>
        <p:txBody>
          <a:bodyPr wrap="square" rtlCol="0" anchor="t"/>
          <a:lstStyle/>
          <a:p>
            <a:pPr indent="0" marL="0">
              <a:lnSpc>
                <a:spcPts val="2084"/>
              </a:lnSpc>
              <a:buNone/>
            </a:pPr>
            <a:r>
              <a:rPr lang="en-US" sz="1302" dirty="0">
                <a:solidFill>
                  <a:srgbClr val="CAD6DE"/>
                </a:solidFill>
                <a:latin typeface="Cabin" pitchFamily="34" charset="0"/>
                <a:ea typeface="Cabin" pitchFamily="34" charset="-122"/>
                <a:cs typeface="Cabin" pitchFamily="34" charset="-120"/>
              </a:rPr>
              <a:t>Existing resources and interventions often lack personalization and customization for individuals with autism, resulting in limited engagement and effectiveness in skill acquisition due to unaligned learning styles and abilities.</a:t>
            </a:r>
            <a:endParaRPr lang="en-US" sz="1302" dirty="0"/>
          </a:p>
        </p:txBody>
      </p:sp>
      <p:sp>
        <p:nvSpPr>
          <p:cNvPr id="14" name="Shape 10"/>
          <p:cNvSpPr/>
          <p:nvPr/>
        </p:nvSpPr>
        <p:spPr>
          <a:xfrm>
            <a:off x="8657749" y="3933230"/>
            <a:ext cx="372070" cy="372070"/>
          </a:xfrm>
          <a:prstGeom prst="roundRect">
            <a:avLst>
              <a:gd name="adj" fmla="val 13335"/>
            </a:avLst>
          </a:prstGeom>
          <a:solidFill>
            <a:srgbClr val="223D4D"/>
          </a:solidFill>
          <a:ln/>
        </p:spPr>
      </p:sp>
      <p:sp>
        <p:nvSpPr>
          <p:cNvPr id="15" name="Text 11"/>
          <p:cNvSpPr/>
          <p:nvPr/>
        </p:nvSpPr>
        <p:spPr>
          <a:xfrm>
            <a:off x="8744069" y="3964186"/>
            <a:ext cx="199430" cy="310158"/>
          </a:xfrm>
          <a:prstGeom prst="rect">
            <a:avLst/>
          </a:prstGeom>
          <a:noFill/>
          <a:ln/>
        </p:spPr>
        <p:txBody>
          <a:bodyPr wrap="none" rtlCol="0" anchor="t"/>
          <a:lstStyle/>
          <a:p>
            <a:pPr algn="ctr" indent="0" marL="0">
              <a:lnSpc>
                <a:spcPts val="2442"/>
              </a:lnSpc>
              <a:buNone/>
            </a:pPr>
            <a:r>
              <a:rPr lang="en-US" sz="1953" dirty="0">
                <a:solidFill>
                  <a:srgbClr val="FFFFFF"/>
                </a:solidFill>
                <a:latin typeface="Unbounded" pitchFamily="34" charset="0"/>
                <a:ea typeface="Unbounded" pitchFamily="34" charset="-122"/>
                <a:cs typeface="Unbounded" pitchFamily="34" charset="-120"/>
              </a:rPr>
              <a:t>3</a:t>
            </a:r>
            <a:endParaRPr lang="en-US" sz="1953" dirty="0"/>
          </a:p>
        </p:txBody>
      </p:sp>
      <p:sp>
        <p:nvSpPr>
          <p:cNvPr id="16" name="Text 12"/>
          <p:cNvSpPr/>
          <p:nvPr/>
        </p:nvSpPr>
        <p:spPr>
          <a:xfrm>
            <a:off x="9195197" y="3990023"/>
            <a:ext cx="1816894" cy="775097"/>
          </a:xfrm>
          <a:prstGeom prst="rect">
            <a:avLst/>
          </a:prstGeom>
          <a:noFill/>
          <a:ln/>
        </p:spPr>
        <p:txBody>
          <a:bodyPr wrap="square" rtlCol="0" anchor="t"/>
          <a:lstStyle/>
          <a:p>
            <a:pPr indent="0" marL="0">
              <a:lnSpc>
                <a:spcPts val="2035"/>
              </a:lnSpc>
              <a:buNone/>
            </a:pPr>
            <a:r>
              <a:rPr lang="en-US" sz="1628" dirty="0">
                <a:solidFill>
                  <a:srgbClr val="FFFFFF"/>
                </a:solidFill>
                <a:latin typeface="Unbounded" pitchFamily="34" charset="0"/>
                <a:ea typeface="Unbounded" pitchFamily="34" charset="-122"/>
                <a:cs typeface="Unbounded" pitchFamily="34" charset="-120"/>
              </a:rPr>
              <a:t>Insufficient Opportunities for Practice</a:t>
            </a:r>
            <a:endParaRPr lang="en-US" sz="1628" dirty="0"/>
          </a:p>
        </p:txBody>
      </p:sp>
      <p:sp>
        <p:nvSpPr>
          <p:cNvPr id="17" name="Text 13"/>
          <p:cNvSpPr/>
          <p:nvPr/>
        </p:nvSpPr>
        <p:spPr>
          <a:xfrm>
            <a:off x="9195197" y="4864298"/>
            <a:ext cx="1816894" cy="2645569"/>
          </a:xfrm>
          <a:prstGeom prst="rect">
            <a:avLst/>
          </a:prstGeom>
          <a:noFill/>
          <a:ln/>
        </p:spPr>
        <p:txBody>
          <a:bodyPr wrap="square" rtlCol="0" anchor="t"/>
          <a:lstStyle/>
          <a:p>
            <a:pPr indent="0" marL="0">
              <a:lnSpc>
                <a:spcPts val="2084"/>
              </a:lnSpc>
              <a:buNone/>
            </a:pPr>
            <a:r>
              <a:rPr lang="en-US" sz="1302" dirty="0">
                <a:solidFill>
                  <a:srgbClr val="CAD6DE"/>
                </a:solidFill>
                <a:latin typeface="Cabin" pitchFamily="34" charset="0"/>
                <a:ea typeface="Cabin" pitchFamily="34" charset="-122"/>
                <a:cs typeface="Cabin" pitchFamily="34" charset="-120"/>
              </a:rPr>
              <a:t>Existing resources and interventions often lack personalization for individuals with autism, leading to limited engagement and effectiveness in skill acquisition due to unaligned learning styles and abilities.</a:t>
            </a:r>
            <a:endParaRPr lang="en-US" sz="1302"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862"/>
          </a:xfrm>
          <a:prstGeom prst="rect">
            <a:avLst/>
          </a:prstGeom>
          <a:solidFill>
            <a:srgbClr val="112836"/>
          </a:solidFill>
          <a:ln/>
        </p:spPr>
      </p:sp>
      <p:sp>
        <p:nvSpPr>
          <p:cNvPr id="4" name="Text 1"/>
          <p:cNvSpPr/>
          <p:nvPr/>
        </p:nvSpPr>
        <p:spPr>
          <a:xfrm>
            <a:off x="2538532" y="587573"/>
            <a:ext cx="6298168" cy="628412"/>
          </a:xfrm>
          <a:prstGeom prst="rect">
            <a:avLst/>
          </a:prstGeom>
          <a:noFill/>
          <a:ln/>
        </p:spPr>
        <p:txBody>
          <a:bodyPr wrap="none" rtlCol="0" anchor="t"/>
          <a:lstStyle/>
          <a:p>
            <a:pPr indent="0" marL="0">
              <a:lnSpc>
                <a:spcPts val="4949"/>
              </a:lnSpc>
              <a:buNone/>
            </a:pPr>
            <a:r>
              <a:rPr lang="en-US" sz="3959" dirty="0">
                <a:solidFill>
                  <a:srgbClr val="FFFFFF"/>
                </a:solidFill>
                <a:latin typeface="Unbounded" pitchFamily="34" charset="0"/>
                <a:ea typeface="Unbounded" pitchFamily="34" charset="-122"/>
                <a:cs typeface="Unbounded" pitchFamily="34" charset="-120"/>
              </a:rPr>
              <a:t>Addressing the Gaps</a:t>
            </a:r>
            <a:endParaRPr lang="en-US" sz="3959" dirty="0"/>
          </a:p>
        </p:txBody>
      </p:sp>
      <p:sp>
        <p:nvSpPr>
          <p:cNvPr id="5" name="Shape 2"/>
          <p:cNvSpPr/>
          <p:nvPr/>
        </p:nvSpPr>
        <p:spPr>
          <a:xfrm>
            <a:off x="2538532" y="1643301"/>
            <a:ext cx="4669869" cy="2893695"/>
          </a:xfrm>
          <a:prstGeom prst="roundRect">
            <a:avLst>
              <a:gd name="adj" fmla="val 2215"/>
            </a:avLst>
          </a:prstGeom>
          <a:solidFill>
            <a:srgbClr val="223D4D"/>
          </a:solidFill>
          <a:ln/>
        </p:spPr>
      </p:sp>
      <p:sp>
        <p:nvSpPr>
          <p:cNvPr id="6" name="Text 3"/>
          <p:cNvSpPr/>
          <p:nvPr/>
        </p:nvSpPr>
        <p:spPr>
          <a:xfrm>
            <a:off x="2752130" y="1856899"/>
            <a:ext cx="4242673" cy="628650"/>
          </a:xfrm>
          <a:prstGeom prst="rect">
            <a:avLst/>
          </a:prstGeom>
          <a:noFill/>
          <a:ln/>
        </p:spPr>
        <p:txBody>
          <a:bodyPr wrap="square" rtlCol="0" anchor="t"/>
          <a:lstStyle/>
          <a:p>
            <a:pPr indent="0" marL="0">
              <a:lnSpc>
                <a:spcPts val="2474"/>
              </a:lnSpc>
              <a:buNone/>
            </a:pPr>
            <a:r>
              <a:rPr lang="en-US" sz="1980" dirty="0">
                <a:solidFill>
                  <a:srgbClr val="FFFFFF"/>
                </a:solidFill>
                <a:latin typeface="Unbounded" pitchFamily="34" charset="0"/>
                <a:ea typeface="Unbounded" pitchFamily="34" charset="-122"/>
                <a:cs typeface="Unbounded" pitchFamily="34" charset="-120"/>
              </a:rPr>
              <a:t>Interactive and Engaging Learning</a:t>
            </a:r>
            <a:endParaRPr lang="en-US" sz="1980" dirty="0"/>
          </a:p>
        </p:txBody>
      </p:sp>
      <p:sp>
        <p:nvSpPr>
          <p:cNvPr id="7" name="Text 4"/>
          <p:cNvSpPr/>
          <p:nvPr/>
        </p:nvSpPr>
        <p:spPr>
          <a:xfrm>
            <a:off x="2752130" y="2613660"/>
            <a:ext cx="4242673" cy="1709738"/>
          </a:xfrm>
          <a:prstGeom prst="rect">
            <a:avLst/>
          </a:prstGeom>
          <a:noFill/>
          <a:ln/>
        </p:spPr>
        <p:txBody>
          <a:bodyPr wrap="square" rtlCol="0" anchor="t"/>
          <a:lstStyle/>
          <a:p>
            <a:pPr indent="0" marL="0">
              <a:lnSpc>
                <a:spcPts val="2692"/>
              </a:lnSpc>
              <a:buNone/>
            </a:pPr>
            <a:r>
              <a:rPr lang="en-US" sz="1683" dirty="0">
                <a:solidFill>
                  <a:srgbClr val="CAD6DE"/>
                </a:solidFill>
                <a:latin typeface="Cabin" pitchFamily="34" charset="0"/>
                <a:ea typeface="Cabin" pitchFamily="34" charset="-122"/>
                <a:cs typeface="Cabin" pitchFamily="34" charset="-120"/>
              </a:rPr>
              <a:t>LifeSkillLuminate offers an interactive, engaging learning experience using animation videos and immersive simulations to enhance the acquisition of essential life skills for individuals with autism.</a:t>
            </a:r>
            <a:endParaRPr lang="en-US" sz="1683" dirty="0"/>
          </a:p>
        </p:txBody>
      </p:sp>
      <p:sp>
        <p:nvSpPr>
          <p:cNvPr id="8" name="Shape 5"/>
          <p:cNvSpPr/>
          <p:nvPr/>
        </p:nvSpPr>
        <p:spPr>
          <a:xfrm>
            <a:off x="7421999" y="1643301"/>
            <a:ext cx="4669869" cy="2893695"/>
          </a:xfrm>
          <a:prstGeom prst="roundRect">
            <a:avLst>
              <a:gd name="adj" fmla="val 2215"/>
            </a:avLst>
          </a:prstGeom>
          <a:solidFill>
            <a:srgbClr val="223D4D"/>
          </a:solidFill>
          <a:ln/>
        </p:spPr>
      </p:sp>
      <p:sp>
        <p:nvSpPr>
          <p:cNvPr id="9" name="Text 6"/>
          <p:cNvSpPr/>
          <p:nvPr/>
        </p:nvSpPr>
        <p:spPr>
          <a:xfrm>
            <a:off x="7635597" y="1856899"/>
            <a:ext cx="2821305" cy="314325"/>
          </a:xfrm>
          <a:prstGeom prst="rect">
            <a:avLst/>
          </a:prstGeom>
          <a:noFill/>
          <a:ln/>
        </p:spPr>
        <p:txBody>
          <a:bodyPr wrap="none" rtlCol="0" anchor="t"/>
          <a:lstStyle/>
          <a:p>
            <a:pPr indent="0" marL="0">
              <a:lnSpc>
                <a:spcPts val="2474"/>
              </a:lnSpc>
              <a:buNone/>
            </a:pPr>
            <a:r>
              <a:rPr lang="en-US" sz="1980" dirty="0">
                <a:solidFill>
                  <a:srgbClr val="FFFFFF"/>
                </a:solidFill>
                <a:latin typeface="Unbounded" pitchFamily="34" charset="0"/>
                <a:ea typeface="Unbounded" pitchFamily="34" charset="-122"/>
                <a:cs typeface="Unbounded" pitchFamily="34" charset="-120"/>
              </a:rPr>
              <a:t>Expanded Content</a:t>
            </a:r>
            <a:endParaRPr lang="en-US" sz="1980" dirty="0"/>
          </a:p>
        </p:txBody>
      </p:sp>
      <p:sp>
        <p:nvSpPr>
          <p:cNvPr id="10" name="Text 7"/>
          <p:cNvSpPr/>
          <p:nvPr/>
        </p:nvSpPr>
        <p:spPr>
          <a:xfrm>
            <a:off x="7635597" y="2299335"/>
            <a:ext cx="4242673" cy="1367790"/>
          </a:xfrm>
          <a:prstGeom prst="rect">
            <a:avLst/>
          </a:prstGeom>
          <a:noFill/>
          <a:ln/>
        </p:spPr>
        <p:txBody>
          <a:bodyPr wrap="square" rtlCol="0" anchor="t"/>
          <a:lstStyle/>
          <a:p>
            <a:pPr indent="0" marL="0">
              <a:lnSpc>
                <a:spcPts val="2692"/>
              </a:lnSpc>
              <a:buNone/>
            </a:pPr>
            <a:r>
              <a:rPr lang="en-US" sz="1683" dirty="0">
                <a:solidFill>
                  <a:srgbClr val="CAD6DE"/>
                </a:solidFill>
                <a:latin typeface="Cabin" pitchFamily="34" charset="0"/>
                <a:ea typeface="Cabin" pitchFamily="34" charset="-122"/>
                <a:cs typeface="Cabin" pitchFamily="34" charset="-120"/>
              </a:rPr>
              <a:t>Offering a diverse range of modules covering different aspects of printing and binding, as well as other vocational skills, to cater to various interests and career paths.</a:t>
            </a:r>
            <a:endParaRPr lang="en-US" sz="1683" dirty="0"/>
          </a:p>
        </p:txBody>
      </p:sp>
      <p:sp>
        <p:nvSpPr>
          <p:cNvPr id="11" name="Shape 8"/>
          <p:cNvSpPr/>
          <p:nvPr/>
        </p:nvSpPr>
        <p:spPr>
          <a:xfrm>
            <a:off x="2538532" y="4750594"/>
            <a:ext cx="4669869" cy="2893695"/>
          </a:xfrm>
          <a:prstGeom prst="roundRect">
            <a:avLst>
              <a:gd name="adj" fmla="val 2215"/>
            </a:avLst>
          </a:prstGeom>
          <a:solidFill>
            <a:srgbClr val="223D4D"/>
          </a:solidFill>
          <a:ln/>
        </p:spPr>
      </p:sp>
      <p:sp>
        <p:nvSpPr>
          <p:cNvPr id="12" name="Text 9"/>
          <p:cNvSpPr/>
          <p:nvPr/>
        </p:nvSpPr>
        <p:spPr>
          <a:xfrm>
            <a:off x="2752130" y="4964192"/>
            <a:ext cx="3927515" cy="314325"/>
          </a:xfrm>
          <a:prstGeom prst="rect">
            <a:avLst/>
          </a:prstGeom>
          <a:noFill/>
          <a:ln/>
        </p:spPr>
        <p:txBody>
          <a:bodyPr wrap="none" rtlCol="0" anchor="t"/>
          <a:lstStyle/>
          <a:p>
            <a:pPr indent="0" marL="0">
              <a:lnSpc>
                <a:spcPts val="2474"/>
              </a:lnSpc>
              <a:buNone/>
            </a:pPr>
            <a:r>
              <a:rPr lang="en-US" sz="1980" dirty="0">
                <a:solidFill>
                  <a:srgbClr val="FFFFFF"/>
                </a:solidFill>
                <a:latin typeface="Unbounded" pitchFamily="34" charset="0"/>
                <a:ea typeface="Unbounded" pitchFamily="34" charset="-122"/>
                <a:cs typeface="Unbounded" pitchFamily="34" charset="-120"/>
              </a:rPr>
              <a:t>Opportunities for Practice</a:t>
            </a:r>
            <a:endParaRPr lang="en-US" sz="1980" dirty="0"/>
          </a:p>
        </p:txBody>
      </p:sp>
      <p:sp>
        <p:nvSpPr>
          <p:cNvPr id="13" name="Text 10"/>
          <p:cNvSpPr/>
          <p:nvPr/>
        </p:nvSpPr>
        <p:spPr>
          <a:xfrm>
            <a:off x="2752130" y="5406628"/>
            <a:ext cx="4242673" cy="1709738"/>
          </a:xfrm>
          <a:prstGeom prst="rect">
            <a:avLst/>
          </a:prstGeom>
          <a:noFill/>
          <a:ln/>
        </p:spPr>
        <p:txBody>
          <a:bodyPr wrap="square" rtlCol="0" anchor="t"/>
          <a:lstStyle/>
          <a:p>
            <a:pPr indent="0" marL="0">
              <a:lnSpc>
                <a:spcPts val="2692"/>
              </a:lnSpc>
              <a:buNone/>
            </a:pPr>
            <a:r>
              <a:rPr lang="en-US" sz="1683" dirty="0">
                <a:solidFill>
                  <a:srgbClr val="CAD6DE"/>
                </a:solidFill>
                <a:latin typeface="Cabin" pitchFamily="34" charset="0"/>
                <a:ea typeface="Cabin" pitchFamily="34" charset="-122"/>
                <a:cs typeface="Cabin" pitchFamily="34" charset="-120"/>
              </a:rPr>
              <a:t>LifeSkillLuminate aims to empower individuals with autism through interactive quizzes and simulations, promoting the generalization and retention of essential life skills for confident real-world navigation.</a:t>
            </a:r>
            <a:endParaRPr lang="en-US" sz="1683" dirty="0"/>
          </a:p>
        </p:txBody>
      </p:sp>
      <p:sp>
        <p:nvSpPr>
          <p:cNvPr id="14" name="Shape 11"/>
          <p:cNvSpPr/>
          <p:nvPr/>
        </p:nvSpPr>
        <p:spPr>
          <a:xfrm>
            <a:off x="7421999" y="4750594"/>
            <a:ext cx="4669869" cy="2893695"/>
          </a:xfrm>
          <a:prstGeom prst="roundRect">
            <a:avLst>
              <a:gd name="adj" fmla="val 2215"/>
            </a:avLst>
          </a:prstGeom>
          <a:solidFill>
            <a:srgbClr val="223D4D"/>
          </a:solidFill>
          <a:ln/>
        </p:spPr>
      </p:sp>
      <p:sp>
        <p:nvSpPr>
          <p:cNvPr id="15" name="Text 12"/>
          <p:cNvSpPr/>
          <p:nvPr/>
        </p:nvSpPr>
        <p:spPr>
          <a:xfrm>
            <a:off x="7635597" y="4964192"/>
            <a:ext cx="4242673" cy="628650"/>
          </a:xfrm>
          <a:prstGeom prst="rect">
            <a:avLst/>
          </a:prstGeom>
          <a:noFill/>
          <a:ln/>
        </p:spPr>
        <p:txBody>
          <a:bodyPr wrap="square" rtlCol="0" anchor="t"/>
          <a:lstStyle/>
          <a:p>
            <a:pPr indent="0" marL="0">
              <a:lnSpc>
                <a:spcPts val="2474"/>
              </a:lnSpc>
              <a:buNone/>
            </a:pPr>
            <a:r>
              <a:rPr lang="en-US" sz="1980" dirty="0">
                <a:solidFill>
                  <a:srgbClr val="FFFFFF"/>
                </a:solidFill>
                <a:latin typeface="Unbounded" pitchFamily="34" charset="0"/>
                <a:ea typeface="Unbounded" pitchFamily="34" charset="-122"/>
                <a:cs typeface="Unbounded" pitchFamily="34" charset="-120"/>
              </a:rPr>
              <a:t>Promoting Independence and Inclusion</a:t>
            </a:r>
            <a:endParaRPr lang="en-US" sz="1980" dirty="0"/>
          </a:p>
        </p:txBody>
      </p:sp>
      <p:sp>
        <p:nvSpPr>
          <p:cNvPr id="16" name="Text 13"/>
          <p:cNvSpPr/>
          <p:nvPr/>
        </p:nvSpPr>
        <p:spPr>
          <a:xfrm>
            <a:off x="7635597" y="5720953"/>
            <a:ext cx="4242673" cy="1709738"/>
          </a:xfrm>
          <a:prstGeom prst="rect">
            <a:avLst/>
          </a:prstGeom>
          <a:noFill/>
          <a:ln/>
        </p:spPr>
        <p:txBody>
          <a:bodyPr wrap="square" rtlCol="0" anchor="t"/>
          <a:lstStyle/>
          <a:p>
            <a:pPr indent="0" marL="0">
              <a:lnSpc>
                <a:spcPts val="2692"/>
              </a:lnSpc>
              <a:buNone/>
            </a:pPr>
            <a:r>
              <a:rPr lang="en-US" sz="1683" dirty="0">
                <a:solidFill>
                  <a:srgbClr val="CAD6DE"/>
                </a:solidFill>
                <a:latin typeface="Cabin" pitchFamily="34" charset="0"/>
                <a:ea typeface="Cabin" pitchFamily="34" charset="-122"/>
                <a:cs typeface="Cabin" pitchFamily="34" charset="-120"/>
              </a:rPr>
              <a:t>LifeSkillLuminate empowers autistic individuals with life skills, fostering confidence, competence, and autonomy, promoting inclusion, integration, and a supportive environment, breaking down barriers.</a:t>
            </a:r>
            <a:endParaRPr lang="en-US" sz="1683"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
        <p:nvSpPr>
          <p:cNvPr id="4" name="Text 1"/>
          <p:cNvSpPr/>
          <p:nvPr/>
        </p:nvSpPr>
        <p:spPr>
          <a:xfrm>
            <a:off x="2348389" y="1340763"/>
            <a:ext cx="6692979" cy="653415"/>
          </a:xfrm>
          <a:prstGeom prst="rect">
            <a:avLst/>
          </a:prstGeom>
          <a:noFill/>
          <a:ln/>
        </p:spPr>
        <p:txBody>
          <a:bodyPr wrap="none" rtlCol="0" anchor="t"/>
          <a:lstStyle/>
          <a:p>
            <a:pPr indent="0" marL="0">
              <a:lnSpc>
                <a:spcPts val="5146"/>
              </a:lnSpc>
              <a:buNone/>
            </a:pPr>
            <a:r>
              <a:rPr lang="en-US" sz="4117" dirty="0">
                <a:solidFill>
                  <a:srgbClr val="FFFFFF"/>
                </a:solidFill>
                <a:latin typeface="Unbounded" pitchFamily="34" charset="0"/>
                <a:ea typeface="Unbounded" pitchFamily="34" charset="-122"/>
                <a:cs typeface="Unbounded" pitchFamily="34" charset="-120"/>
              </a:rPr>
              <a:t>Proposed Technology</a:t>
            </a:r>
            <a:endParaRPr lang="en-US" sz="4117" dirty="0"/>
          </a:p>
        </p:txBody>
      </p:sp>
      <p:pic>
        <p:nvPicPr>
          <p:cNvPr id="5" name="Image 1" descr="preencoded.png">    </p:cNvPr>
          <p:cNvPicPr>
            <a:picLocks noChangeAspect="1"/>
          </p:cNvPicPr>
          <p:nvPr/>
        </p:nvPicPr>
        <p:blipFill>
          <a:blip r:embed="rId2"/>
          <a:stretch>
            <a:fillRect/>
          </a:stretch>
        </p:blipFill>
        <p:spPr>
          <a:xfrm>
            <a:off x="2348389" y="2438519"/>
            <a:ext cx="9933503" cy="4450199"/>
          </a:xfrm>
          <a:prstGeom prst="rect">
            <a:avLst/>
          </a:prstGeom>
        </p:spPr>
      </p:pic>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
        <p:nvSpPr>
          <p:cNvPr id="4" name="Text 1"/>
          <p:cNvSpPr/>
          <p:nvPr/>
        </p:nvSpPr>
        <p:spPr>
          <a:xfrm>
            <a:off x="3590092" y="458391"/>
            <a:ext cx="4642366" cy="490061"/>
          </a:xfrm>
          <a:prstGeom prst="rect">
            <a:avLst/>
          </a:prstGeom>
          <a:noFill/>
          <a:ln/>
        </p:spPr>
        <p:txBody>
          <a:bodyPr wrap="none" rtlCol="0" anchor="t"/>
          <a:lstStyle/>
          <a:p>
            <a:pPr indent="0" marL="0">
              <a:lnSpc>
                <a:spcPts val="3859"/>
              </a:lnSpc>
              <a:buNone/>
            </a:pPr>
            <a:r>
              <a:rPr lang="en-US" sz="3088" dirty="0">
                <a:solidFill>
                  <a:srgbClr val="FFFFFF"/>
                </a:solidFill>
                <a:latin typeface="Unbounded" pitchFamily="34" charset="0"/>
                <a:ea typeface="Unbounded" pitchFamily="34" charset="-122"/>
                <a:cs typeface="Unbounded" pitchFamily="34" charset="-120"/>
              </a:rPr>
              <a:t>Expanding Horizons</a:t>
            </a:r>
            <a:endParaRPr lang="en-US" sz="3088" dirty="0"/>
          </a:p>
        </p:txBody>
      </p:sp>
      <p:pic>
        <p:nvPicPr>
          <p:cNvPr id="5" name="Image 1" descr="preencoded.png">    </p:cNvPr>
          <p:cNvPicPr>
            <a:picLocks noChangeAspect="1"/>
          </p:cNvPicPr>
          <p:nvPr/>
        </p:nvPicPr>
        <p:blipFill>
          <a:blip r:embed="rId2"/>
          <a:stretch>
            <a:fillRect/>
          </a:stretch>
        </p:blipFill>
        <p:spPr>
          <a:xfrm>
            <a:off x="3590092" y="1198364"/>
            <a:ext cx="2483287" cy="666512"/>
          </a:xfrm>
          <a:prstGeom prst="rect">
            <a:avLst/>
          </a:prstGeom>
        </p:spPr>
      </p:pic>
      <p:sp>
        <p:nvSpPr>
          <p:cNvPr id="6" name="Text 2"/>
          <p:cNvSpPr/>
          <p:nvPr/>
        </p:nvSpPr>
        <p:spPr>
          <a:xfrm>
            <a:off x="3756660" y="2114788"/>
            <a:ext cx="2128718" cy="245031"/>
          </a:xfrm>
          <a:prstGeom prst="rect">
            <a:avLst/>
          </a:prstGeom>
          <a:noFill/>
          <a:ln/>
        </p:spPr>
        <p:txBody>
          <a:bodyPr wrap="none" rtlCol="0" anchor="t"/>
          <a:lstStyle/>
          <a:p>
            <a:pPr algn="l" indent="0" marL="0">
              <a:lnSpc>
                <a:spcPts val="1930"/>
              </a:lnSpc>
              <a:buNone/>
            </a:pPr>
            <a:r>
              <a:rPr lang="en-US" sz="1544" dirty="0">
                <a:solidFill>
                  <a:srgbClr val="FFFFFF"/>
                </a:solidFill>
                <a:latin typeface="Unbounded" pitchFamily="34" charset="0"/>
                <a:ea typeface="Unbounded" pitchFamily="34" charset="-122"/>
                <a:cs typeface="Unbounded" pitchFamily="34" charset="-120"/>
              </a:rPr>
              <a:t>Life Skills Modules</a:t>
            </a:r>
            <a:endParaRPr lang="en-US" sz="1544" dirty="0"/>
          </a:p>
        </p:txBody>
      </p:sp>
      <p:sp>
        <p:nvSpPr>
          <p:cNvPr id="7" name="Text 3"/>
          <p:cNvSpPr/>
          <p:nvPr/>
        </p:nvSpPr>
        <p:spPr>
          <a:xfrm>
            <a:off x="3756660" y="2459712"/>
            <a:ext cx="2150150" cy="1866900"/>
          </a:xfrm>
          <a:prstGeom prst="rect">
            <a:avLst/>
          </a:prstGeom>
          <a:noFill/>
          <a:ln/>
        </p:spPr>
        <p:txBody>
          <a:bodyPr wrap="square" rtlCol="0" anchor="t"/>
          <a:lstStyle/>
          <a:p>
            <a:pPr algn="l" indent="0" marL="0">
              <a:lnSpc>
                <a:spcPts val="2100"/>
              </a:lnSpc>
              <a:buNone/>
            </a:pPr>
            <a:r>
              <a:rPr lang="en-US" sz="1312" dirty="0">
                <a:solidFill>
                  <a:srgbClr val="CAD6DE"/>
                </a:solidFill>
                <a:latin typeface="Cabin" pitchFamily="34" charset="0"/>
                <a:ea typeface="Cabin" pitchFamily="34" charset="-122"/>
                <a:cs typeface="Cabin" pitchFamily="34" charset="-120"/>
              </a:rPr>
              <a:t>Explore a growing library of interactive modules covering a wide range of essential life skills, from personal care and household management to financial literacy and social interaction.</a:t>
            </a:r>
            <a:endParaRPr lang="en-US" sz="1312" dirty="0"/>
          </a:p>
        </p:txBody>
      </p:sp>
      <p:pic>
        <p:nvPicPr>
          <p:cNvPr id="8" name="Image 2" descr="preencoded.png">    </p:cNvPr>
          <p:cNvPicPr>
            <a:picLocks noChangeAspect="1"/>
          </p:cNvPicPr>
          <p:nvPr/>
        </p:nvPicPr>
        <p:blipFill>
          <a:blip r:embed="rId3"/>
          <a:stretch>
            <a:fillRect/>
          </a:stretch>
        </p:blipFill>
        <p:spPr>
          <a:xfrm>
            <a:off x="6073378" y="1198364"/>
            <a:ext cx="2483406" cy="666512"/>
          </a:xfrm>
          <a:prstGeom prst="rect">
            <a:avLst/>
          </a:prstGeom>
        </p:spPr>
      </p:pic>
      <p:sp>
        <p:nvSpPr>
          <p:cNvPr id="9" name="Text 4"/>
          <p:cNvSpPr/>
          <p:nvPr/>
        </p:nvSpPr>
        <p:spPr>
          <a:xfrm>
            <a:off x="6239947" y="2114788"/>
            <a:ext cx="2150269" cy="490061"/>
          </a:xfrm>
          <a:prstGeom prst="rect">
            <a:avLst/>
          </a:prstGeom>
          <a:noFill/>
          <a:ln/>
        </p:spPr>
        <p:txBody>
          <a:bodyPr wrap="square" rtlCol="0" anchor="t"/>
          <a:lstStyle/>
          <a:p>
            <a:pPr algn="l" indent="0" marL="0">
              <a:lnSpc>
                <a:spcPts val="1930"/>
              </a:lnSpc>
              <a:buNone/>
            </a:pPr>
            <a:r>
              <a:rPr lang="en-US" sz="1544" dirty="0">
                <a:solidFill>
                  <a:srgbClr val="FFFFFF"/>
                </a:solidFill>
                <a:latin typeface="Unbounded" pitchFamily="34" charset="0"/>
                <a:ea typeface="Unbounded" pitchFamily="34" charset="-122"/>
                <a:cs typeface="Unbounded" pitchFamily="34" charset="-120"/>
              </a:rPr>
              <a:t>Community Engagement</a:t>
            </a:r>
            <a:endParaRPr lang="en-US" sz="1544" dirty="0"/>
          </a:p>
        </p:txBody>
      </p:sp>
      <p:sp>
        <p:nvSpPr>
          <p:cNvPr id="10" name="Text 5"/>
          <p:cNvSpPr/>
          <p:nvPr/>
        </p:nvSpPr>
        <p:spPr>
          <a:xfrm>
            <a:off x="6239947" y="2704743"/>
            <a:ext cx="2150269" cy="1600200"/>
          </a:xfrm>
          <a:prstGeom prst="rect">
            <a:avLst/>
          </a:prstGeom>
          <a:noFill/>
          <a:ln/>
        </p:spPr>
        <p:txBody>
          <a:bodyPr wrap="square" rtlCol="0" anchor="t"/>
          <a:lstStyle/>
          <a:p>
            <a:pPr algn="l" indent="0" marL="0">
              <a:lnSpc>
                <a:spcPts val="2100"/>
              </a:lnSpc>
              <a:buNone/>
            </a:pPr>
            <a:r>
              <a:rPr lang="en-US" sz="1312" dirty="0">
                <a:solidFill>
                  <a:srgbClr val="CAD6DE"/>
                </a:solidFill>
                <a:latin typeface="Cabin" pitchFamily="34" charset="0"/>
                <a:ea typeface="Cabin" pitchFamily="34" charset="-122"/>
                <a:cs typeface="Cabin" pitchFamily="34" charset="-120"/>
              </a:rPr>
              <a:t>Connect with a supportive network of individuals with autism, caregivers, and professionals through forums, support groups, and peer mentoring programs.</a:t>
            </a:r>
            <a:endParaRPr lang="en-US" sz="1312" dirty="0"/>
          </a:p>
        </p:txBody>
      </p:sp>
      <p:pic>
        <p:nvPicPr>
          <p:cNvPr id="11" name="Image 3" descr="preencoded.png">    </p:cNvPr>
          <p:cNvPicPr>
            <a:picLocks noChangeAspect="1"/>
          </p:cNvPicPr>
          <p:nvPr/>
        </p:nvPicPr>
        <p:blipFill>
          <a:blip r:embed="rId4"/>
          <a:stretch>
            <a:fillRect/>
          </a:stretch>
        </p:blipFill>
        <p:spPr>
          <a:xfrm>
            <a:off x="8556784" y="1198364"/>
            <a:ext cx="2483406" cy="666512"/>
          </a:xfrm>
          <a:prstGeom prst="rect">
            <a:avLst/>
          </a:prstGeom>
        </p:spPr>
      </p:pic>
      <p:sp>
        <p:nvSpPr>
          <p:cNvPr id="12" name="Text 6"/>
          <p:cNvSpPr/>
          <p:nvPr/>
        </p:nvSpPr>
        <p:spPr>
          <a:xfrm>
            <a:off x="8723352" y="2114788"/>
            <a:ext cx="2150269" cy="490061"/>
          </a:xfrm>
          <a:prstGeom prst="rect">
            <a:avLst/>
          </a:prstGeom>
          <a:noFill/>
          <a:ln/>
        </p:spPr>
        <p:txBody>
          <a:bodyPr wrap="square" rtlCol="0" anchor="t"/>
          <a:lstStyle/>
          <a:p>
            <a:pPr algn="l" indent="0" marL="0">
              <a:lnSpc>
                <a:spcPts val="1930"/>
              </a:lnSpc>
              <a:buNone/>
            </a:pPr>
            <a:r>
              <a:rPr lang="en-US" sz="1544" dirty="0">
                <a:solidFill>
                  <a:srgbClr val="FFFFFF"/>
                </a:solidFill>
                <a:latin typeface="Unbounded" pitchFamily="34" charset="0"/>
                <a:ea typeface="Unbounded" pitchFamily="34" charset="-122"/>
                <a:cs typeface="Unbounded" pitchFamily="34" charset="-120"/>
              </a:rPr>
              <a:t>Responsive Design</a:t>
            </a:r>
            <a:endParaRPr lang="en-US" sz="1544" dirty="0"/>
          </a:p>
        </p:txBody>
      </p:sp>
      <p:sp>
        <p:nvSpPr>
          <p:cNvPr id="13" name="Text 7"/>
          <p:cNvSpPr/>
          <p:nvPr/>
        </p:nvSpPr>
        <p:spPr>
          <a:xfrm>
            <a:off x="8723352" y="2704743"/>
            <a:ext cx="2150269" cy="1600200"/>
          </a:xfrm>
          <a:prstGeom prst="rect">
            <a:avLst/>
          </a:prstGeom>
          <a:noFill/>
          <a:ln/>
        </p:spPr>
        <p:txBody>
          <a:bodyPr wrap="square" rtlCol="0" anchor="t"/>
          <a:lstStyle/>
          <a:p>
            <a:pPr algn="l" indent="0" marL="0">
              <a:lnSpc>
                <a:spcPts val="2100"/>
              </a:lnSpc>
              <a:buNone/>
            </a:pPr>
            <a:r>
              <a:rPr lang="en-US" sz="1312" dirty="0">
                <a:solidFill>
                  <a:srgbClr val="CAD6DE"/>
                </a:solidFill>
                <a:latin typeface="Cabin" pitchFamily="34" charset="0"/>
                <a:ea typeface="Cabin" pitchFamily="34" charset="-122"/>
                <a:cs typeface="Cabin" pitchFamily="34" charset="-120"/>
              </a:rPr>
              <a:t>The platform will utilize responsive design principles to ensure a seamless and consistent user experience across different screen sizes and devices.</a:t>
            </a:r>
            <a:endParaRPr lang="en-US" sz="1312" dirty="0"/>
          </a:p>
        </p:txBody>
      </p:sp>
      <p:pic>
        <p:nvPicPr>
          <p:cNvPr id="14" name="Image 4" descr="preencoded.png">    </p:cNvPr>
          <p:cNvPicPr>
            <a:picLocks noChangeAspect="1"/>
          </p:cNvPicPr>
          <p:nvPr/>
        </p:nvPicPr>
        <p:blipFill>
          <a:blip r:embed="rId5"/>
          <a:stretch>
            <a:fillRect/>
          </a:stretch>
        </p:blipFill>
        <p:spPr>
          <a:xfrm>
            <a:off x="3590092" y="4743093"/>
            <a:ext cx="2483287" cy="666512"/>
          </a:xfrm>
          <a:prstGeom prst="rect">
            <a:avLst/>
          </a:prstGeom>
        </p:spPr>
      </p:pic>
      <p:sp>
        <p:nvSpPr>
          <p:cNvPr id="15" name="Text 8"/>
          <p:cNvSpPr/>
          <p:nvPr/>
        </p:nvSpPr>
        <p:spPr>
          <a:xfrm>
            <a:off x="3756660" y="5659517"/>
            <a:ext cx="1960483" cy="245031"/>
          </a:xfrm>
          <a:prstGeom prst="rect">
            <a:avLst/>
          </a:prstGeom>
          <a:noFill/>
          <a:ln/>
        </p:spPr>
        <p:txBody>
          <a:bodyPr wrap="none" rtlCol="0" anchor="t"/>
          <a:lstStyle/>
          <a:p>
            <a:pPr algn="l" indent="0" marL="0">
              <a:lnSpc>
                <a:spcPts val="1930"/>
              </a:lnSpc>
              <a:buNone/>
            </a:pPr>
            <a:r>
              <a:rPr lang="en-US" sz="1544" dirty="0">
                <a:solidFill>
                  <a:srgbClr val="FFFFFF"/>
                </a:solidFill>
                <a:latin typeface="Unbounded" pitchFamily="34" charset="0"/>
                <a:ea typeface="Unbounded" pitchFamily="34" charset="-122"/>
                <a:cs typeface="Unbounded" pitchFamily="34" charset="-120"/>
              </a:rPr>
              <a:t>Personalization</a:t>
            </a:r>
            <a:endParaRPr lang="en-US" sz="1544" dirty="0"/>
          </a:p>
        </p:txBody>
      </p:sp>
      <p:sp>
        <p:nvSpPr>
          <p:cNvPr id="16" name="Text 9"/>
          <p:cNvSpPr/>
          <p:nvPr/>
        </p:nvSpPr>
        <p:spPr>
          <a:xfrm>
            <a:off x="3756660" y="6004441"/>
            <a:ext cx="2150150" cy="1600200"/>
          </a:xfrm>
          <a:prstGeom prst="rect">
            <a:avLst/>
          </a:prstGeom>
          <a:noFill/>
          <a:ln/>
        </p:spPr>
        <p:txBody>
          <a:bodyPr wrap="square" rtlCol="0" anchor="t"/>
          <a:lstStyle/>
          <a:p>
            <a:pPr algn="l" indent="0" marL="0">
              <a:lnSpc>
                <a:spcPts val="2100"/>
              </a:lnSpc>
              <a:buNone/>
            </a:pPr>
            <a:r>
              <a:rPr lang="en-US" sz="1312" dirty="0">
                <a:solidFill>
                  <a:srgbClr val="CAD6DE"/>
                </a:solidFill>
                <a:latin typeface="Cabin" pitchFamily="34" charset="0"/>
                <a:ea typeface="Cabin" pitchFamily="34" charset="-122"/>
                <a:cs typeface="Cabin" pitchFamily="34" charset="-120"/>
              </a:rPr>
              <a:t>Tailored learning experiences that cater to the unique needs and preferences of each individual. So that every individual will have special care and guidance</a:t>
            </a:r>
            <a:endParaRPr lang="en-US" sz="1312" dirty="0"/>
          </a:p>
        </p:txBody>
      </p:sp>
      <p:pic>
        <p:nvPicPr>
          <p:cNvPr id="17" name="Image 5" descr="preencoded.png">    </p:cNvPr>
          <p:cNvPicPr>
            <a:picLocks noChangeAspect="1"/>
          </p:cNvPicPr>
          <p:nvPr/>
        </p:nvPicPr>
        <p:blipFill>
          <a:blip r:embed="rId6"/>
          <a:stretch>
            <a:fillRect/>
          </a:stretch>
        </p:blipFill>
        <p:spPr>
          <a:xfrm>
            <a:off x="6073378" y="4743093"/>
            <a:ext cx="2483406" cy="666512"/>
          </a:xfrm>
          <a:prstGeom prst="rect">
            <a:avLst/>
          </a:prstGeom>
        </p:spPr>
      </p:pic>
      <p:sp>
        <p:nvSpPr>
          <p:cNvPr id="18" name="Text 10"/>
          <p:cNvSpPr/>
          <p:nvPr/>
        </p:nvSpPr>
        <p:spPr>
          <a:xfrm>
            <a:off x="6239947" y="5659517"/>
            <a:ext cx="2150269" cy="490061"/>
          </a:xfrm>
          <a:prstGeom prst="rect">
            <a:avLst/>
          </a:prstGeom>
          <a:noFill/>
          <a:ln/>
        </p:spPr>
        <p:txBody>
          <a:bodyPr wrap="square" rtlCol="0" anchor="t"/>
          <a:lstStyle/>
          <a:p>
            <a:pPr algn="l" indent="0" marL="0">
              <a:lnSpc>
                <a:spcPts val="1930"/>
              </a:lnSpc>
              <a:buNone/>
            </a:pPr>
            <a:r>
              <a:rPr lang="en-US" sz="1544" dirty="0">
                <a:solidFill>
                  <a:srgbClr val="FFFFFF"/>
                </a:solidFill>
                <a:latin typeface="Unbounded" pitchFamily="34" charset="0"/>
                <a:ea typeface="Unbounded" pitchFamily="34" charset="-122"/>
                <a:cs typeface="Unbounded" pitchFamily="34" charset="-120"/>
              </a:rPr>
              <a:t>Comprehensive 3D Integration</a:t>
            </a:r>
            <a:endParaRPr lang="en-US" sz="1544" dirty="0"/>
          </a:p>
        </p:txBody>
      </p:sp>
      <p:sp>
        <p:nvSpPr>
          <p:cNvPr id="19" name="Text 11"/>
          <p:cNvSpPr/>
          <p:nvPr/>
        </p:nvSpPr>
        <p:spPr>
          <a:xfrm>
            <a:off x="6239947" y="6249472"/>
            <a:ext cx="2150269" cy="1066800"/>
          </a:xfrm>
          <a:prstGeom prst="rect">
            <a:avLst/>
          </a:prstGeom>
          <a:noFill/>
          <a:ln/>
        </p:spPr>
        <p:txBody>
          <a:bodyPr wrap="square" rtlCol="0" anchor="t"/>
          <a:lstStyle/>
          <a:p>
            <a:pPr algn="l" indent="0" marL="0">
              <a:lnSpc>
                <a:spcPts val="2100"/>
              </a:lnSpc>
              <a:buNone/>
            </a:pPr>
            <a:r>
              <a:rPr lang="en-US" sz="1312" dirty="0">
                <a:solidFill>
                  <a:srgbClr val="CAD6DE"/>
                </a:solidFill>
                <a:latin typeface="Cabin" pitchFamily="34" charset="0"/>
                <a:ea typeface="Cabin" pitchFamily="34" charset="-122"/>
                <a:cs typeface="Cabin" pitchFamily="34" charset="-120"/>
              </a:rPr>
              <a:t>Converting every aspect of learning into 3D to provide a fully immersive and engaging educational experience.</a:t>
            </a:r>
            <a:endParaRPr lang="en-US" sz="1312" dirty="0"/>
          </a:p>
        </p:txBody>
      </p:sp>
      <p:pic>
        <p:nvPicPr>
          <p:cNvPr id="20" name="Image 6" descr="preencoded.png">    </p:cNvPr>
          <p:cNvPicPr>
            <a:picLocks noChangeAspect="1"/>
          </p:cNvPicPr>
          <p:nvPr/>
        </p:nvPicPr>
        <p:blipFill>
          <a:blip r:embed="rId7"/>
          <a:stretch>
            <a:fillRect/>
          </a:stretch>
        </p:blipFill>
        <p:spPr>
          <a:xfrm>
            <a:off x="8556784" y="4743093"/>
            <a:ext cx="2483406" cy="666512"/>
          </a:xfrm>
          <a:prstGeom prst="rect">
            <a:avLst/>
          </a:prstGeom>
        </p:spPr>
      </p:pic>
      <p:sp>
        <p:nvSpPr>
          <p:cNvPr id="21" name="Text 12"/>
          <p:cNvSpPr/>
          <p:nvPr/>
        </p:nvSpPr>
        <p:spPr>
          <a:xfrm>
            <a:off x="8723352" y="5659517"/>
            <a:ext cx="2150269" cy="490061"/>
          </a:xfrm>
          <a:prstGeom prst="rect">
            <a:avLst/>
          </a:prstGeom>
          <a:noFill/>
          <a:ln/>
        </p:spPr>
        <p:txBody>
          <a:bodyPr wrap="square" rtlCol="0" anchor="t"/>
          <a:lstStyle/>
          <a:p>
            <a:pPr algn="l" indent="0" marL="0">
              <a:lnSpc>
                <a:spcPts val="1930"/>
              </a:lnSpc>
              <a:buNone/>
            </a:pPr>
            <a:r>
              <a:rPr lang="en-US" sz="1544" dirty="0">
                <a:solidFill>
                  <a:srgbClr val="FFFFFF"/>
                </a:solidFill>
                <a:latin typeface="Unbounded" pitchFamily="34" charset="0"/>
                <a:ea typeface="Unbounded" pitchFamily="34" charset="-122"/>
                <a:cs typeface="Unbounded" pitchFamily="34" charset="-120"/>
              </a:rPr>
              <a:t>Multi-language Support</a:t>
            </a:r>
            <a:endParaRPr lang="en-US" sz="1544" dirty="0"/>
          </a:p>
        </p:txBody>
      </p:sp>
      <p:sp>
        <p:nvSpPr>
          <p:cNvPr id="22" name="Text 13"/>
          <p:cNvSpPr/>
          <p:nvPr/>
        </p:nvSpPr>
        <p:spPr>
          <a:xfrm>
            <a:off x="8723352" y="6249472"/>
            <a:ext cx="2150269" cy="800100"/>
          </a:xfrm>
          <a:prstGeom prst="rect">
            <a:avLst/>
          </a:prstGeom>
          <a:noFill/>
          <a:ln/>
        </p:spPr>
        <p:txBody>
          <a:bodyPr wrap="square" rtlCol="0" anchor="t"/>
          <a:lstStyle/>
          <a:p>
            <a:pPr algn="l" indent="0" marL="0">
              <a:lnSpc>
                <a:spcPts val="2100"/>
              </a:lnSpc>
              <a:buNone/>
            </a:pPr>
            <a:r>
              <a:rPr lang="en-US" sz="1312" dirty="0">
                <a:solidFill>
                  <a:srgbClr val="CAD6DE"/>
                </a:solidFill>
                <a:latin typeface="Cabin" pitchFamily="34" charset="0"/>
                <a:ea typeface="Cabin" pitchFamily="34" charset="-122"/>
                <a:cs typeface="Cabin" pitchFamily="34" charset="-120"/>
              </a:rPr>
              <a:t>Offering content in multiple languages to reach a broader, global audience.</a:t>
            </a:r>
            <a:endParaRPr lang="en-US" sz="1312" dirty="0"/>
          </a:p>
        </p:txBody>
      </p:sp>
      <p:pic>
        <p:nvPicPr>
          <p:cNvPr id="23" name="Image 7" descr="preencoded.png">
            <a:hlinkClick r:id="rId9" tooltip=""/>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2024-06-02T04:13:59Z</dcterms:created>
  <dcterms:modified xsi:type="dcterms:W3CDTF">2024-06-02T04:13:59Z</dcterms:modified>
</cp:coreProperties>
</file>